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33" r:id="rId2"/>
    <p:sldId id="380" r:id="rId3"/>
    <p:sldId id="400" r:id="rId4"/>
    <p:sldId id="401" r:id="rId5"/>
    <p:sldId id="383" r:id="rId6"/>
    <p:sldId id="399" r:id="rId7"/>
    <p:sldId id="320" r:id="rId8"/>
    <p:sldId id="386" r:id="rId9"/>
    <p:sldId id="387" r:id="rId10"/>
    <p:sldId id="388" r:id="rId11"/>
    <p:sldId id="378" r:id="rId12"/>
    <p:sldId id="379" r:id="rId13"/>
    <p:sldId id="368" r:id="rId14"/>
    <p:sldId id="367" r:id="rId15"/>
    <p:sldId id="325" r:id="rId16"/>
    <p:sldId id="324" r:id="rId17"/>
    <p:sldId id="395" r:id="rId18"/>
    <p:sldId id="390" r:id="rId19"/>
    <p:sldId id="389" r:id="rId20"/>
    <p:sldId id="391" r:id="rId21"/>
    <p:sldId id="392" r:id="rId22"/>
    <p:sldId id="393" r:id="rId23"/>
    <p:sldId id="327" r:id="rId24"/>
    <p:sldId id="394" r:id="rId25"/>
    <p:sldId id="396" r:id="rId26"/>
    <p:sldId id="397" r:id="rId27"/>
    <p:sldId id="398" r:id="rId28"/>
    <p:sldId id="365" r:id="rId29"/>
    <p:sldId id="385" r:id="rId30"/>
    <p:sldId id="329" r:id="rId31"/>
    <p:sldId id="33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mma Altinger" initials="GA" lastIdx="1" clrIdx="0">
    <p:extLst>
      <p:ext uri="{19B8F6BF-5375-455C-9EA6-DF929625EA0E}">
        <p15:presenceInfo xmlns:p15="http://schemas.microsoft.com/office/powerpoint/2012/main" userId="S-1-5-21-2172213741-3310938964-2463396476-7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687"/>
    <a:srgbClr val="70685B"/>
    <a:srgbClr val="E8BB64"/>
    <a:srgbClr val="1A4071"/>
    <a:srgbClr val="4D849F"/>
    <a:srgbClr val="00809F"/>
    <a:srgbClr val="294864"/>
    <a:srgbClr val="00807C"/>
    <a:srgbClr val="004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64478" autoAdjust="0"/>
  </p:normalViewPr>
  <p:slideViewPr>
    <p:cSldViewPr snapToGrid="0">
      <p:cViewPr varScale="1">
        <p:scale>
          <a:sx n="68" d="100"/>
          <a:sy n="68" d="100"/>
        </p:scale>
        <p:origin x="116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740FD-3C4D-4FEA-BE6C-3C36D09618E2}" type="doc">
      <dgm:prSet loTypeId="urn:microsoft.com/office/officeart/2009/3/layout/PieProcess" loCatId="list" qsTypeId="urn:microsoft.com/office/officeart/2005/8/quickstyle/simple1" qsCatId="simple" csTypeId="urn:microsoft.com/office/officeart/2005/8/colors/colorful5" csCatId="colorful" phldr="1"/>
      <dgm:spPr/>
      <dgm:t>
        <a:bodyPr/>
        <a:lstStyle/>
        <a:p>
          <a:endParaRPr lang="en-AU"/>
        </a:p>
      </dgm:t>
    </dgm:pt>
    <dgm:pt modelId="{0C4B4AD2-B736-4326-A1B6-0D9CFD7509F0}">
      <dgm:prSet phldrT="[Text]" custT="1"/>
      <dgm:spPr/>
      <dgm:t>
        <a:bodyPr/>
        <a:lstStyle/>
        <a:p>
          <a:r>
            <a:rPr lang="en-AU" sz="2400" b="1" dirty="0"/>
            <a:t>1. Identify</a:t>
          </a:r>
          <a:endParaRPr lang="en-AU" sz="2400" dirty="0"/>
        </a:p>
      </dgm:t>
    </dgm:pt>
    <dgm:pt modelId="{92C3D46F-5217-43CB-9ED3-B926693F49BC}" type="parTrans" cxnId="{802D14C5-3B33-46C8-BFA7-16D0A133E309}">
      <dgm:prSet/>
      <dgm:spPr/>
      <dgm:t>
        <a:bodyPr/>
        <a:lstStyle/>
        <a:p>
          <a:endParaRPr lang="en-AU" sz="2000"/>
        </a:p>
      </dgm:t>
    </dgm:pt>
    <dgm:pt modelId="{E0F8018F-C160-4127-BFCD-17F28FF6C71E}" type="sibTrans" cxnId="{802D14C5-3B33-46C8-BFA7-16D0A133E309}">
      <dgm:prSet/>
      <dgm:spPr/>
      <dgm:t>
        <a:bodyPr/>
        <a:lstStyle/>
        <a:p>
          <a:endParaRPr lang="en-AU" sz="2000"/>
        </a:p>
      </dgm:t>
    </dgm:pt>
    <dgm:pt modelId="{1320DF65-D7E4-4E3B-863E-EC28993B2CA5}">
      <dgm:prSet phldrT="[Text]" custT="1"/>
      <dgm:spPr/>
      <dgm:t>
        <a:bodyPr/>
        <a:lstStyle/>
        <a:p>
          <a:r>
            <a:rPr lang="en-AU" sz="1600" dirty="0"/>
            <a:t>Identify a long list of low-value care through a rigorous, peer-review process; led by clinical experts, informed by evidence and guided by consultation.</a:t>
          </a:r>
        </a:p>
      </dgm:t>
    </dgm:pt>
    <dgm:pt modelId="{E0B8925D-16B1-4610-8CE7-47EE53E5D43F}" type="parTrans" cxnId="{32F4B1BF-7125-4AAB-9165-5AD9AE0ACF73}">
      <dgm:prSet/>
      <dgm:spPr/>
      <dgm:t>
        <a:bodyPr/>
        <a:lstStyle/>
        <a:p>
          <a:endParaRPr lang="en-AU" sz="2000"/>
        </a:p>
      </dgm:t>
    </dgm:pt>
    <dgm:pt modelId="{1943952B-B7E2-4ED3-A2C8-88CA749AF50F}" type="sibTrans" cxnId="{32F4B1BF-7125-4AAB-9165-5AD9AE0ACF73}">
      <dgm:prSet/>
      <dgm:spPr/>
      <dgm:t>
        <a:bodyPr/>
        <a:lstStyle/>
        <a:p>
          <a:endParaRPr lang="en-AU" sz="2000"/>
        </a:p>
      </dgm:t>
    </dgm:pt>
    <dgm:pt modelId="{AA55E3B9-DB28-447D-9A62-94144EB092D8}">
      <dgm:prSet phldrT="[Text]" custT="1"/>
      <dgm:spPr/>
      <dgm:t>
        <a:bodyPr/>
        <a:lstStyle/>
        <a:p>
          <a:r>
            <a:rPr lang="en-AU" sz="2400" b="1" dirty="0"/>
            <a:t>2. Refine: </a:t>
          </a:r>
          <a:endParaRPr lang="en-AU" sz="2400" dirty="0"/>
        </a:p>
      </dgm:t>
    </dgm:pt>
    <dgm:pt modelId="{71E7CBC4-074E-4D47-9A84-B2FD274ABF62}" type="parTrans" cxnId="{C0BB31C5-F6A2-4F25-8C03-DCD86B01AB50}">
      <dgm:prSet/>
      <dgm:spPr/>
      <dgm:t>
        <a:bodyPr/>
        <a:lstStyle/>
        <a:p>
          <a:endParaRPr lang="en-AU" sz="2000"/>
        </a:p>
      </dgm:t>
    </dgm:pt>
    <dgm:pt modelId="{625CC294-B2CF-4146-9514-DBCD7A651902}" type="sibTrans" cxnId="{C0BB31C5-F6A2-4F25-8C03-DCD86B01AB50}">
      <dgm:prSet/>
      <dgm:spPr/>
      <dgm:t>
        <a:bodyPr/>
        <a:lstStyle/>
        <a:p>
          <a:endParaRPr lang="en-AU" sz="2000"/>
        </a:p>
      </dgm:t>
    </dgm:pt>
    <dgm:pt modelId="{A5B54814-B0E9-42AF-BC91-61C6FDCDC1F9}">
      <dgm:prSet phldrT="[Text]" custT="1"/>
      <dgm:spPr/>
      <dgm:t>
        <a:bodyPr/>
        <a:lstStyle/>
        <a:p>
          <a:r>
            <a:rPr lang="en-AU" sz="1600" dirty="0"/>
            <a:t>Refine the list against the following guiding questions in consultation to identify the ‘Top-5’ priority practices:</a:t>
          </a:r>
        </a:p>
      </dgm:t>
    </dgm:pt>
    <dgm:pt modelId="{2DEB1CE8-6712-4E4A-861F-940A65355984}" type="parTrans" cxnId="{EB7558FC-A70B-4B91-88C9-0ADB5187628C}">
      <dgm:prSet/>
      <dgm:spPr/>
      <dgm:t>
        <a:bodyPr/>
        <a:lstStyle/>
        <a:p>
          <a:endParaRPr lang="en-AU" sz="2000"/>
        </a:p>
      </dgm:t>
    </dgm:pt>
    <dgm:pt modelId="{D59CE83F-3FAE-42B7-BB0F-470F55B3F12A}" type="sibTrans" cxnId="{EB7558FC-A70B-4B91-88C9-0ADB5187628C}">
      <dgm:prSet/>
      <dgm:spPr/>
      <dgm:t>
        <a:bodyPr/>
        <a:lstStyle/>
        <a:p>
          <a:endParaRPr lang="en-AU" sz="2000"/>
        </a:p>
      </dgm:t>
    </dgm:pt>
    <dgm:pt modelId="{D2B46F3D-DC6B-4F3A-89EF-95A5CF3EEEE9}">
      <dgm:prSet phldrT="[Text]" custT="1"/>
      <dgm:spPr/>
      <dgm:t>
        <a:bodyPr/>
        <a:lstStyle/>
        <a:p>
          <a:r>
            <a:rPr lang="en-AU" sz="2400" b="1" dirty="0"/>
            <a:t>3. Finalise: </a:t>
          </a:r>
          <a:endParaRPr lang="en-AU" sz="2400" dirty="0"/>
        </a:p>
      </dgm:t>
    </dgm:pt>
    <dgm:pt modelId="{D4BA2523-5437-49BF-BF8C-82BAC3325F72}" type="parTrans" cxnId="{2ED385FD-5967-4E62-98AF-8FC88DCA5CD8}">
      <dgm:prSet/>
      <dgm:spPr/>
      <dgm:t>
        <a:bodyPr/>
        <a:lstStyle/>
        <a:p>
          <a:endParaRPr lang="en-AU" sz="2000"/>
        </a:p>
      </dgm:t>
    </dgm:pt>
    <dgm:pt modelId="{F89CB8F2-D67A-430F-9CA4-98F149B6C146}" type="sibTrans" cxnId="{2ED385FD-5967-4E62-98AF-8FC88DCA5CD8}">
      <dgm:prSet/>
      <dgm:spPr/>
      <dgm:t>
        <a:bodyPr/>
        <a:lstStyle/>
        <a:p>
          <a:endParaRPr lang="en-AU" sz="2000"/>
        </a:p>
      </dgm:t>
    </dgm:pt>
    <dgm:pt modelId="{45842661-3ECD-473D-8BFB-BF05A12B7BF3}">
      <dgm:prSet phldrT="[Text]" custT="1"/>
      <dgm:spPr/>
      <dgm:t>
        <a:bodyPr/>
        <a:lstStyle/>
        <a:p>
          <a:r>
            <a:rPr lang="en-AU" sz="1600" dirty="0"/>
            <a:t>Finalise the ‘Top-5’ recs on low value practices.</a:t>
          </a:r>
        </a:p>
      </dgm:t>
    </dgm:pt>
    <dgm:pt modelId="{4D64EC44-120C-4718-9F8A-8E6FF1CFB7E6}" type="parTrans" cxnId="{62F95E90-8F69-4DEF-9F06-987FE3A6E4DE}">
      <dgm:prSet/>
      <dgm:spPr/>
      <dgm:t>
        <a:bodyPr/>
        <a:lstStyle/>
        <a:p>
          <a:endParaRPr lang="en-AU" sz="2000"/>
        </a:p>
      </dgm:t>
    </dgm:pt>
    <dgm:pt modelId="{1D0567AD-66B1-45B2-BC92-7FC5985D7DCC}" type="sibTrans" cxnId="{62F95E90-8F69-4DEF-9F06-987FE3A6E4DE}">
      <dgm:prSet/>
      <dgm:spPr/>
      <dgm:t>
        <a:bodyPr/>
        <a:lstStyle/>
        <a:p>
          <a:endParaRPr lang="en-AU" sz="2000"/>
        </a:p>
      </dgm:t>
    </dgm:pt>
    <dgm:pt modelId="{2DF750F3-4B8A-4740-A3B1-1598AFA577E6}">
      <dgm:prSet phldrT="[Text]" custT="1"/>
      <dgm:spPr/>
      <dgm:t>
        <a:bodyPr/>
        <a:lstStyle/>
        <a:p>
          <a:r>
            <a:rPr lang="en-AU" sz="2400" b="1" dirty="0"/>
            <a:t>4. Share</a:t>
          </a:r>
          <a:endParaRPr lang="en-AU" sz="2400" dirty="0"/>
        </a:p>
      </dgm:t>
    </dgm:pt>
    <dgm:pt modelId="{A9D15893-62E3-4B81-A235-0C97E8D93B13}" type="parTrans" cxnId="{E867A411-7BD4-45B6-B28C-A202A40239C8}">
      <dgm:prSet/>
      <dgm:spPr/>
      <dgm:t>
        <a:bodyPr/>
        <a:lstStyle/>
        <a:p>
          <a:endParaRPr lang="en-AU" sz="2000"/>
        </a:p>
      </dgm:t>
    </dgm:pt>
    <dgm:pt modelId="{41214312-6ED9-40FF-87FD-ACF919320FAD}" type="sibTrans" cxnId="{E867A411-7BD4-45B6-B28C-A202A40239C8}">
      <dgm:prSet/>
      <dgm:spPr/>
      <dgm:t>
        <a:bodyPr/>
        <a:lstStyle/>
        <a:p>
          <a:endParaRPr lang="en-AU" sz="2000"/>
        </a:p>
      </dgm:t>
    </dgm:pt>
    <dgm:pt modelId="{F6055085-2260-4E1E-82A3-DCCC23840830}">
      <dgm:prSet phldrT="[Text]" custT="1"/>
      <dgm:spPr/>
      <dgm:t>
        <a:bodyPr/>
        <a:lstStyle/>
        <a:p>
          <a:r>
            <a:rPr lang="en-AU" sz="1600" dirty="0"/>
            <a:t>Share the ‘Top-5’ recs with Choosing Wisely.</a:t>
          </a:r>
        </a:p>
      </dgm:t>
    </dgm:pt>
    <dgm:pt modelId="{B83A98CC-52D0-4328-A653-0C42E3859EA1}" type="parTrans" cxnId="{2D817F7C-67FA-4636-A17F-5D94275F2FA3}">
      <dgm:prSet/>
      <dgm:spPr/>
      <dgm:t>
        <a:bodyPr/>
        <a:lstStyle/>
        <a:p>
          <a:endParaRPr lang="en-AU" sz="2000"/>
        </a:p>
      </dgm:t>
    </dgm:pt>
    <dgm:pt modelId="{EA13E0EA-F142-41B0-8BBF-D54A0DBB7FAD}" type="sibTrans" cxnId="{2D817F7C-67FA-4636-A17F-5D94275F2FA3}">
      <dgm:prSet/>
      <dgm:spPr/>
      <dgm:t>
        <a:bodyPr/>
        <a:lstStyle/>
        <a:p>
          <a:endParaRPr lang="en-AU" sz="2000"/>
        </a:p>
      </dgm:t>
    </dgm:pt>
    <dgm:pt modelId="{3A17145B-1318-456F-A224-1FA9F1C3D88A}">
      <dgm:prSet phldrT="[Text]" custT="1"/>
      <dgm:spPr/>
      <dgm:t>
        <a:bodyPr/>
        <a:lstStyle/>
        <a:p>
          <a:r>
            <a:rPr lang="en-AU" sz="1600" dirty="0"/>
            <a:t>Physicians lead implementation of Evolve recs in their practice.</a:t>
          </a:r>
        </a:p>
      </dgm:t>
    </dgm:pt>
    <dgm:pt modelId="{5F9537E8-035B-4BA5-89D5-35A96A93E572}" type="parTrans" cxnId="{97D4D638-7B1B-4A2E-B746-7DBB859750C3}">
      <dgm:prSet/>
      <dgm:spPr/>
      <dgm:t>
        <a:bodyPr/>
        <a:lstStyle/>
        <a:p>
          <a:endParaRPr lang="en-AU" sz="2000"/>
        </a:p>
      </dgm:t>
    </dgm:pt>
    <dgm:pt modelId="{B480C377-CE5E-4670-A29F-E08790172698}" type="sibTrans" cxnId="{97D4D638-7B1B-4A2E-B746-7DBB859750C3}">
      <dgm:prSet/>
      <dgm:spPr/>
      <dgm:t>
        <a:bodyPr/>
        <a:lstStyle/>
        <a:p>
          <a:endParaRPr lang="en-AU" sz="2000"/>
        </a:p>
      </dgm:t>
    </dgm:pt>
    <dgm:pt modelId="{7601EBAE-93F8-46A1-B60A-7953354B3A67}">
      <dgm:prSet phldrT="[Text]" custT="1"/>
      <dgm:spPr/>
      <dgm:t>
        <a:bodyPr/>
        <a:lstStyle/>
        <a:p>
          <a:r>
            <a:rPr lang="en-AU" sz="2400" b="1" dirty="0"/>
            <a:t>5. Implement</a:t>
          </a:r>
        </a:p>
      </dgm:t>
    </dgm:pt>
    <dgm:pt modelId="{DDF35458-6CF7-4309-83E0-8BA2228D9A13}" type="parTrans" cxnId="{16229EF1-C111-4149-B5CE-91595B1766EA}">
      <dgm:prSet/>
      <dgm:spPr/>
      <dgm:t>
        <a:bodyPr/>
        <a:lstStyle/>
        <a:p>
          <a:endParaRPr lang="en-AU" sz="2000"/>
        </a:p>
      </dgm:t>
    </dgm:pt>
    <dgm:pt modelId="{4DE1FBD4-FF7A-4B53-B4B1-2726325F11B4}" type="sibTrans" cxnId="{16229EF1-C111-4149-B5CE-91595B1766EA}">
      <dgm:prSet/>
      <dgm:spPr/>
      <dgm:t>
        <a:bodyPr/>
        <a:lstStyle/>
        <a:p>
          <a:endParaRPr lang="en-AU" sz="2000"/>
        </a:p>
      </dgm:t>
    </dgm:pt>
    <dgm:pt modelId="{EB213AA0-2974-4492-8968-ADC81034CE57}">
      <dgm:prSet phldrT="[Text]" custT="1"/>
      <dgm:spPr/>
      <dgm:t>
        <a:bodyPr/>
        <a:lstStyle/>
        <a:p>
          <a:r>
            <a:rPr lang="en-AU" sz="2400" b="1" dirty="0"/>
            <a:t>6. Review</a:t>
          </a:r>
        </a:p>
      </dgm:t>
    </dgm:pt>
    <dgm:pt modelId="{F60A6129-F8EF-4245-8BB9-195B6EC04FFD}" type="parTrans" cxnId="{33022726-162E-401D-9FE8-42C5F4CE882F}">
      <dgm:prSet/>
      <dgm:spPr/>
      <dgm:t>
        <a:bodyPr/>
        <a:lstStyle/>
        <a:p>
          <a:endParaRPr lang="en-AU" sz="2000"/>
        </a:p>
      </dgm:t>
    </dgm:pt>
    <dgm:pt modelId="{98BD941E-275F-4D41-A45F-5AFBA4992F0E}" type="sibTrans" cxnId="{33022726-162E-401D-9FE8-42C5F4CE882F}">
      <dgm:prSet/>
      <dgm:spPr/>
      <dgm:t>
        <a:bodyPr/>
        <a:lstStyle/>
        <a:p>
          <a:endParaRPr lang="en-AU" sz="2000"/>
        </a:p>
      </dgm:t>
    </dgm:pt>
    <dgm:pt modelId="{C0B0FD44-B8A6-4777-8721-0B878646E36A}">
      <dgm:prSet phldrT="[Text]" custT="1"/>
      <dgm:spPr/>
      <dgm:t>
        <a:bodyPr/>
        <a:lstStyle/>
        <a:p>
          <a:r>
            <a:rPr lang="en-AU" sz="1600" dirty="0"/>
            <a:t>Every few years review the Top-5 recs to ensure they remain relevant</a:t>
          </a:r>
        </a:p>
      </dgm:t>
    </dgm:pt>
    <dgm:pt modelId="{57ECEF0E-0109-4DD5-93E2-42381A7B7F1E}" type="parTrans" cxnId="{654A180C-2746-4068-9232-E0C3C7BF84A2}">
      <dgm:prSet/>
      <dgm:spPr/>
      <dgm:t>
        <a:bodyPr/>
        <a:lstStyle/>
        <a:p>
          <a:endParaRPr lang="en-AU" sz="2000"/>
        </a:p>
      </dgm:t>
    </dgm:pt>
    <dgm:pt modelId="{F83472EB-B204-4F68-A20E-D5F4652B1B59}" type="sibTrans" cxnId="{654A180C-2746-4068-9232-E0C3C7BF84A2}">
      <dgm:prSet/>
      <dgm:spPr/>
      <dgm:t>
        <a:bodyPr/>
        <a:lstStyle/>
        <a:p>
          <a:endParaRPr lang="en-AU" sz="2000"/>
        </a:p>
      </dgm:t>
    </dgm:pt>
    <dgm:pt modelId="{3F511965-EC80-461C-A71D-82F25BC80097}" type="pres">
      <dgm:prSet presAssocID="{9DE740FD-3C4D-4FEA-BE6C-3C36D09618E2}" presName="Name0" presStyleCnt="0">
        <dgm:presLayoutVars>
          <dgm:chMax val="7"/>
          <dgm:chPref val="7"/>
          <dgm:dir/>
          <dgm:animOne val="branch"/>
          <dgm:animLvl val="lvl"/>
        </dgm:presLayoutVars>
      </dgm:prSet>
      <dgm:spPr/>
    </dgm:pt>
    <dgm:pt modelId="{69B5950E-F6EE-49B8-B456-9E4D2742B875}" type="pres">
      <dgm:prSet presAssocID="{0C4B4AD2-B736-4326-A1B6-0D9CFD7509F0}" presName="ParentComposite" presStyleCnt="0"/>
      <dgm:spPr/>
    </dgm:pt>
    <dgm:pt modelId="{05A9C953-EC13-469C-8AFE-39F1A1C141D5}" type="pres">
      <dgm:prSet presAssocID="{0C4B4AD2-B736-4326-A1B6-0D9CFD7509F0}" presName="Chord" presStyleLbl="bgShp" presStyleIdx="0" presStyleCnt="6"/>
      <dgm:spPr/>
    </dgm:pt>
    <dgm:pt modelId="{52E30819-FD31-4C72-9F0F-2BDC03E11C7E}" type="pres">
      <dgm:prSet presAssocID="{0C4B4AD2-B736-4326-A1B6-0D9CFD7509F0}" presName="Pie" presStyleLbl="alignNode1" presStyleIdx="0" presStyleCnt="6"/>
      <dgm:spPr/>
    </dgm:pt>
    <dgm:pt modelId="{AF12BF12-C549-4612-A0ED-6C751418331D}" type="pres">
      <dgm:prSet presAssocID="{0C4B4AD2-B736-4326-A1B6-0D9CFD7509F0}" presName="Parent" presStyleLbl="revTx" presStyleIdx="0" presStyleCnt="12">
        <dgm:presLayoutVars>
          <dgm:chMax val="1"/>
          <dgm:chPref val="1"/>
          <dgm:bulletEnabled val="1"/>
        </dgm:presLayoutVars>
      </dgm:prSet>
      <dgm:spPr/>
    </dgm:pt>
    <dgm:pt modelId="{FDD779D7-9057-4D86-AF63-D579B0F21FE6}" type="pres">
      <dgm:prSet presAssocID="{1943952B-B7E2-4ED3-A2C8-88CA749AF50F}" presName="negSibTrans" presStyleCnt="0"/>
      <dgm:spPr/>
    </dgm:pt>
    <dgm:pt modelId="{28326FD5-6590-4980-AC75-1210AE585937}" type="pres">
      <dgm:prSet presAssocID="{0C4B4AD2-B736-4326-A1B6-0D9CFD7509F0}" presName="composite" presStyleCnt="0"/>
      <dgm:spPr/>
    </dgm:pt>
    <dgm:pt modelId="{3FA79436-691A-4E60-8DAE-866CC77B4B5E}" type="pres">
      <dgm:prSet presAssocID="{0C4B4AD2-B736-4326-A1B6-0D9CFD7509F0}" presName="Child" presStyleLbl="revTx" presStyleIdx="1" presStyleCnt="12">
        <dgm:presLayoutVars>
          <dgm:chMax val="0"/>
          <dgm:chPref val="0"/>
          <dgm:bulletEnabled val="1"/>
        </dgm:presLayoutVars>
      </dgm:prSet>
      <dgm:spPr/>
    </dgm:pt>
    <dgm:pt modelId="{3D2DAFF7-DB2A-4900-8D97-7037931B8E17}" type="pres">
      <dgm:prSet presAssocID="{E0F8018F-C160-4127-BFCD-17F28FF6C71E}" presName="sibTrans" presStyleCnt="0"/>
      <dgm:spPr/>
    </dgm:pt>
    <dgm:pt modelId="{E6E41AA1-DD9E-46DC-A51B-43DA2224A638}" type="pres">
      <dgm:prSet presAssocID="{AA55E3B9-DB28-447D-9A62-94144EB092D8}" presName="ParentComposite" presStyleCnt="0"/>
      <dgm:spPr/>
    </dgm:pt>
    <dgm:pt modelId="{849AD50F-0B2B-4E4A-A0AC-7304F8FBB90B}" type="pres">
      <dgm:prSet presAssocID="{AA55E3B9-DB28-447D-9A62-94144EB092D8}" presName="Chord" presStyleLbl="bgShp" presStyleIdx="1" presStyleCnt="6"/>
      <dgm:spPr/>
    </dgm:pt>
    <dgm:pt modelId="{D1DA168D-7D00-4131-979D-DFFEAADA1F4C}" type="pres">
      <dgm:prSet presAssocID="{AA55E3B9-DB28-447D-9A62-94144EB092D8}" presName="Pie" presStyleLbl="alignNode1" presStyleIdx="1" presStyleCnt="6"/>
      <dgm:spPr/>
    </dgm:pt>
    <dgm:pt modelId="{08D29327-BE1C-4274-A223-DE9C5F2B2FDD}" type="pres">
      <dgm:prSet presAssocID="{AA55E3B9-DB28-447D-9A62-94144EB092D8}" presName="Parent" presStyleLbl="revTx" presStyleIdx="2" presStyleCnt="12">
        <dgm:presLayoutVars>
          <dgm:chMax val="1"/>
          <dgm:chPref val="1"/>
          <dgm:bulletEnabled val="1"/>
        </dgm:presLayoutVars>
      </dgm:prSet>
      <dgm:spPr/>
    </dgm:pt>
    <dgm:pt modelId="{CE78D26F-56AB-4600-B12A-3FEBD2644AFC}" type="pres">
      <dgm:prSet presAssocID="{D59CE83F-3FAE-42B7-BB0F-470F55B3F12A}" presName="negSibTrans" presStyleCnt="0"/>
      <dgm:spPr/>
    </dgm:pt>
    <dgm:pt modelId="{EADF81CC-2523-4CDC-90A2-E47420117B31}" type="pres">
      <dgm:prSet presAssocID="{AA55E3B9-DB28-447D-9A62-94144EB092D8}" presName="composite" presStyleCnt="0"/>
      <dgm:spPr/>
    </dgm:pt>
    <dgm:pt modelId="{C19ECFEC-6CC4-4474-90F0-A0440D7A379B}" type="pres">
      <dgm:prSet presAssocID="{AA55E3B9-DB28-447D-9A62-94144EB092D8}" presName="Child" presStyleLbl="revTx" presStyleIdx="3" presStyleCnt="12">
        <dgm:presLayoutVars>
          <dgm:chMax val="0"/>
          <dgm:chPref val="0"/>
          <dgm:bulletEnabled val="1"/>
        </dgm:presLayoutVars>
      </dgm:prSet>
      <dgm:spPr/>
    </dgm:pt>
    <dgm:pt modelId="{8648592A-E5C4-405D-BFCB-0BB9C57EDD25}" type="pres">
      <dgm:prSet presAssocID="{625CC294-B2CF-4146-9514-DBCD7A651902}" presName="sibTrans" presStyleCnt="0"/>
      <dgm:spPr/>
    </dgm:pt>
    <dgm:pt modelId="{BEAA8684-4D7E-4F1C-80AE-AF2A3A2A479A}" type="pres">
      <dgm:prSet presAssocID="{D2B46F3D-DC6B-4F3A-89EF-95A5CF3EEEE9}" presName="ParentComposite" presStyleCnt="0"/>
      <dgm:spPr/>
    </dgm:pt>
    <dgm:pt modelId="{1C4E5665-0A26-45E7-8233-4B0C54292589}" type="pres">
      <dgm:prSet presAssocID="{D2B46F3D-DC6B-4F3A-89EF-95A5CF3EEEE9}" presName="Chord" presStyleLbl="bgShp" presStyleIdx="2" presStyleCnt="6"/>
      <dgm:spPr/>
    </dgm:pt>
    <dgm:pt modelId="{CB435997-80EF-4260-979C-A0C64454CD65}" type="pres">
      <dgm:prSet presAssocID="{D2B46F3D-DC6B-4F3A-89EF-95A5CF3EEEE9}" presName="Pie" presStyleLbl="alignNode1" presStyleIdx="2" presStyleCnt="6"/>
      <dgm:spPr/>
    </dgm:pt>
    <dgm:pt modelId="{B15F1385-A920-4888-97FA-38F46B108CC8}" type="pres">
      <dgm:prSet presAssocID="{D2B46F3D-DC6B-4F3A-89EF-95A5CF3EEEE9}" presName="Parent" presStyleLbl="revTx" presStyleIdx="4" presStyleCnt="12">
        <dgm:presLayoutVars>
          <dgm:chMax val="1"/>
          <dgm:chPref val="1"/>
          <dgm:bulletEnabled val="1"/>
        </dgm:presLayoutVars>
      </dgm:prSet>
      <dgm:spPr/>
    </dgm:pt>
    <dgm:pt modelId="{9315057D-E852-4E37-9129-3492954E4916}" type="pres">
      <dgm:prSet presAssocID="{1D0567AD-66B1-45B2-BC92-7FC5985D7DCC}" presName="negSibTrans" presStyleCnt="0"/>
      <dgm:spPr/>
    </dgm:pt>
    <dgm:pt modelId="{2A96E091-0C99-4A43-8F37-3F92F9DECF42}" type="pres">
      <dgm:prSet presAssocID="{D2B46F3D-DC6B-4F3A-89EF-95A5CF3EEEE9}" presName="composite" presStyleCnt="0"/>
      <dgm:spPr/>
    </dgm:pt>
    <dgm:pt modelId="{7A229B90-0D87-4AAD-935A-2E85E239D583}" type="pres">
      <dgm:prSet presAssocID="{D2B46F3D-DC6B-4F3A-89EF-95A5CF3EEEE9}" presName="Child" presStyleLbl="revTx" presStyleIdx="5" presStyleCnt="12">
        <dgm:presLayoutVars>
          <dgm:chMax val="0"/>
          <dgm:chPref val="0"/>
          <dgm:bulletEnabled val="1"/>
        </dgm:presLayoutVars>
      </dgm:prSet>
      <dgm:spPr/>
    </dgm:pt>
    <dgm:pt modelId="{387DB04F-EB99-462D-A48B-57FA6D58639A}" type="pres">
      <dgm:prSet presAssocID="{F89CB8F2-D67A-430F-9CA4-98F149B6C146}" presName="sibTrans" presStyleCnt="0"/>
      <dgm:spPr/>
    </dgm:pt>
    <dgm:pt modelId="{C00AE10C-CE1C-41B3-85CD-0627C8C6705B}" type="pres">
      <dgm:prSet presAssocID="{2DF750F3-4B8A-4740-A3B1-1598AFA577E6}" presName="ParentComposite" presStyleCnt="0"/>
      <dgm:spPr/>
    </dgm:pt>
    <dgm:pt modelId="{E405F6C7-F275-4D15-BAB3-4BEB270FE021}" type="pres">
      <dgm:prSet presAssocID="{2DF750F3-4B8A-4740-A3B1-1598AFA577E6}" presName="Chord" presStyleLbl="bgShp" presStyleIdx="3" presStyleCnt="6"/>
      <dgm:spPr/>
    </dgm:pt>
    <dgm:pt modelId="{00FE2B1F-1C96-4BE2-9DAE-40924565FF9C}" type="pres">
      <dgm:prSet presAssocID="{2DF750F3-4B8A-4740-A3B1-1598AFA577E6}" presName="Pie" presStyleLbl="alignNode1" presStyleIdx="3" presStyleCnt="6"/>
      <dgm:spPr/>
    </dgm:pt>
    <dgm:pt modelId="{37044F15-3AAE-44F7-8708-C9580252D23F}" type="pres">
      <dgm:prSet presAssocID="{2DF750F3-4B8A-4740-A3B1-1598AFA577E6}" presName="Parent" presStyleLbl="revTx" presStyleIdx="6" presStyleCnt="12">
        <dgm:presLayoutVars>
          <dgm:chMax val="1"/>
          <dgm:chPref val="1"/>
          <dgm:bulletEnabled val="1"/>
        </dgm:presLayoutVars>
      </dgm:prSet>
      <dgm:spPr/>
    </dgm:pt>
    <dgm:pt modelId="{3951CB63-6581-4481-96BA-5BA4345CE15E}" type="pres">
      <dgm:prSet presAssocID="{EA13E0EA-F142-41B0-8BBF-D54A0DBB7FAD}" presName="negSibTrans" presStyleCnt="0"/>
      <dgm:spPr/>
    </dgm:pt>
    <dgm:pt modelId="{3410F203-DD43-478E-BE71-08EA160A5D21}" type="pres">
      <dgm:prSet presAssocID="{2DF750F3-4B8A-4740-A3B1-1598AFA577E6}" presName="composite" presStyleCnt="0"/>
      <dgm:spPr/>
    </dgm:pt>
    <dgm:pt modelId="{6E4FCE4C-F59A-4413-B2EB-44C155BA10B7}" type="pres">
      <dgm:prSet presAssocID="{2DF750F3-4B8A-4740-A3B1-1598AFA577E6}" presName="Child" presStyleLbl="revTx" presStyleIdx="7" presStyleCnt="12">
        <dgm:presLayoutVars>
          <dgm:chMax val="0"/>
          <dgm:chPref val="0"/>
          <dgm:bulletEnabled val="1"/>
        </dgm:presLayoutVars>
      </dgm:prSet>
      <dgm:spPr/>
    </dgm:pt>
    <dgm:pt modelId="{23AE3B73-3B97-49E8-8929-41072A1572D4}" type="pres">
      <dgm:prSet presAssocID="{41214312-6ED9-40FF-87FD-ACF919320FAD}" presName="sibTrans" presStyleCnt="0"/>
      <dgm:spPr/>
    </dgm:pt>
    <dgm:pt modelId="{FF06EEAA-4B5C-441B-91B6-0A912D354299}" type="pres">
      <dgm:prSet presAssocID="{7601EBAE-93F8-46A1-B60A-7953354B3A67}" presName="ParentComposite" presStyleCnt="0"/>
      <dgm:spPr/>
    </dgm:pt>
    <dgm:pt modelId="{A57707B7-6E71-4659-93CF-972D64C08E2B}" type="pres">
      <dgm:prSet presAssocID="{7601EBAE-93F8-46A1-B60A-7953354B3A67}" presName="Chord" presStyleLbl="bgShp" presStyleIdx="4" presStyleCnt="6"/>
      <dgm:spPr/>
    </dgm:pt>
    <dgm:pt modelId="{A3FB81B3-F25F-44DE-90A1-C0D23C715861}" type="pres">
      <dgm:prSet presAssocID="{7601EBAE-93F8-46A1-B60A-7953354B3A67}" presName="Pie" presStyleLbl="alignNode1" presStyleIdx="4" presStyleCnt="6"/>
      <dgm:spPr/>
    </dgm:pt>
    <dgm:pt modelId="{E672A6A3-348F-47B9-AAEB-EE5B941AFBD2}" type="pres">
      <dgm:prSet presAssocID="{7601EBAE-93F8-46A1-B60A-7953354B3A67}" presName="Parent" presStyleLbl="revTx" presStyleIdx="8" presStyleCnt="12">
        <dgm:presLayoutVars>
          <dgm:chMax val="1"/>
          <dgm:chPref val="1"/>
          <dgm:bulletEnabled val="1"/>
        </dgm:presLayoutVars>
      </dgm:prSet>
      <dgm:spPr/>
    </dgm:pt>
    <dgm:pt modelId="{87A487AB-4728-469F-90C5-43AA312FAC87}" type="pres">
      <dgm:prSet presAssocID="{B480C377-CE5E-4670-A29F-E08790172698}" presName="negSibTrans" presStyleCnt="0"/>
      <dgm:spPr/>
    </dgm:pt>
    <dgm:pt modelId="{034CB5F7-3542-4909-8294-4DB941353F84}" type="pres">
      <dgm:prSet presAssocID="{7601EBAE-93F8-46A1-B60A-7953354B3A67}" presName="composite" presStyleCnt="0"/>
      <dgm:spPr/>
    </dgm:pt>
    <dgm:pt modelId="{89AA8EB5-0E01-401A-9C60-42E2D0DD6B37}" type="pres">
      <dgm:prSet presAssocID="{7601EBAE-93F8-46A1-B60A-7953354B3A67}" presName="Child" presStyleLbl="revTx" presStyleIdx="9" presStyleCnt="12" custScaleX="123808">
        <dgm:presLayoutVars>
          <dgm:chMax val="0"/>
          <dgm:chPref val="0"/>
          <dgm:bulletEnabled val="1"/>
        </dgm:presLayoutVars>
      </dgm:prSet>
      <dgm:spPr/>
    </dgm:pt>
    <dgm:pt modelId="{04563D9E-083A-4013-9480-D88092A8B5AC}" type="pres">
      <dgm:prSet presAssocID="{4DE1FBD4-FF7A-4B53-B4B1-2726325F11B4}" presName="sibTrans" presStyleCnt="0"/>
      <dgm:spPr/>
    </dgm:pt>
    <dgm:pt modelId="{4F53BC59-3B5C-4870-85EF-58C343F5BEA0}" type="pres">
      <dgm:prSet presAssocID="{EB213AA0-2974-4492-8968-ADC81034CE57}" presName="ParentComposite" presStyleCnt="0"/>
      <dgm:spPr/>
    </dgm:pt>
    <dgm:pt modelId="{1F5DE886-0D9D-4AA5-BF6E-1B8F6014F3BB}" type="pres">
      <dgm:prSet presAssocID="{EB213AA0-2974-4492-8968-ADC81034CE57}" presName="Chord" presStyleLbl="bgShp" presStyleIdx="5" presStyleCnt="6"/>
      <dgm:spPr/>
    </dgm:pt>
    <dgm:pt modelId="{F66723BE-C079-46FC-B854-BAA48DD73DE1}" type="pres">
      <dgm:prSet presAssocID="{EB213AA0-2974-4492-8968-ADC81034CE57}" presName="Pie" presStyleLbl="alignNode1" presStyleIdx="5" presStyleCnt="6"/>
      <dgm:spPr/>
    </dgm:pt>
    <dgm:pt modelId="{60B1784A-BD58-423B-A2A4-9F8AA26A3EE8}" type="pres">
      <dgm:prSet presAssocID="{EB213AA0-2974-4492-8968-ADC81034CE57}" presName="Parent" presStyleLbl="revTx" presStyleIdx="10" presStyleCnt="12">
        <dgm:presLayoutVars>
          <dgm:chMax val="1"/>
          <dgm:chPref val="1"/>
          <dgm:bulletEnabled val="1"/>
        </dgm:presLayoutVars>
      </dgm:prSet>
      <dgm:spPr/>
    </dgm:pt>
    <dgm:pt modelId="{851C4A72-B391-46A9-AAA1-F0686B3395E6}" type="pres">
      <dgm:prSet presAssocID="{F83472EB-B204-4F68-A20E-D5F4652B1B59}" presName="negSibTrans" presStyleCnt="0"/>
      <dgm:spPr/>
    </dgm:pt>
    <dgm:pt modelId="{6A35A137-2D0A-43E6-88B4-429AE70C5ADC}" type="pres">
      <dgm:prSet presAssocID="{EB213AA0-2974-4492-8968-ADC81034CE57}" presName="composite" presStyleCnt="0"/>
      <dgm:spPr/>
    </dgm:pt>
    <dgm:pt modelId="{0C3A8A77-2A7B-4936-983D-59224E5121F7}" type="pres">
      <dgm:prSet presAssocID="{EB213AA0-2974-4492-8968-ADC81034CE57}" presName="Child" presStyleLbl="revTx" presStyleIdx="11" presStyleCnt="12">
        <dgm:presLayoutVars>
          <dgm:chMax val="0"/>
          <dgm:chPref val="0"/>
          <dgm:bulletEnabled val="1"/>
        </dgm:presLayoutVars>
      </dgm:prSet>
      <dgm:spPr/>
    </dgm:pt>
  </dgm:ptLst>
  <dgm:cxnLst>
    <dgm:cxn modelId="{178B2102-1638-4AAA-9B23-3498FB80CD4F}" type="presOf" srcId="{2DF750F3-4B8A-4740-A3B1-1598AFA577E6}" destId="{37044F15-3AAE-44F7-8708-C9580252D23F}" srcOrd="0" destOrd="0" presId="urn:microsoft.com/office/officeart/2009/3/layout/PieProcess"/>
    <dgm:cxn modelId="{654A180C-2746-4068-9232-E0C3C7BF84A2}" srcId="{EB213AA0-2974-4492-8968-ADC81034CE57}" destId="{C0B0FD44-B8A6-4777-8721-0B878646E36A}" srcOrd="0" destOrd="0" parTransId="{57ECEF0E-0109-4DD5-93E2-42381A7B7F1E}" sibTransId="{F83472EB-B204-4F68-A20E-D5F4652B1B59}"/>
    <dgm:cxn modelId="{E867A411-7BD4-45B6-B28C-A202A40239C8}" srcId="{9DE740FD-3C4D-4FEA-BE6C-3C36D09618E2}" destId="{2DF750F3-4B8A-4740-A3B1-1598AFA577E6}" srcOrd="3" destOrd="0" parTransId="{A9D15893-62E3-4B81-A235-0C97E8D93B13}" sibTransId="{41214312-6ED9-40FF-87FD-ACF919320FAD}"/>
    <dgm:cxn modelId="{14F64414-CAB2-4821-8956-83399F400814}" type="presOf" srcId="{9DE740FD-3C4D-4FEA-BE6C-3C36D09618E2}" destId="{3F511965-EC80-461C-A71D-82F25BC80097}" srcOrd="0" destOrd="0" presId="urn:microsoft.com/office/officeart/2009/3/layout/PieProcess"/>
    <dgm:cxn modelId="{28A05D18-FC2F-4676-8158-72C6527F4094}" type="presOf" srcId="{A5B54814-B0E9-42AF-BC91-61C6FDCDC1F9}" destId="{C19ECFEC-6CC4-4474-90F0-A0440D7A379B}" srcOrd="0" destOrd="0" presId="urn:microsoft.com/office/officeart/2009/3/layout/PieProcess"/>
    <dgm:cxn modelId="{33022726-162E-401D-9FE8-42C5F4CE882F}" srcId="{9DE740FD-3C4D-4FEA-BE6C-3C36D09618E2}" destId="{EB213AA0-2974-4492-8968-ADC81034CE57}" srcOrd="5" destOrd="0" parTransId="{F60A6129-F8EF-4245-8BB9-195B6EC04FFD}" sibTransId="{98BD941E-275F-4D41-A45F-5AFBA4992F0E}"/>
    <dgm:cxn modelId="{97D4D638-7B1B-4A2E-B746-7DBB859750C3}" srcId="{7601EBAE-93F8-46A1-B60A-7953354B3A67}" destId="{3A17145B-1318-456F-A224-1FA9F1C3D88A}" srcOrd="0" destOrd="0" parTransId="{5F9537E8-035B-4BA5-89D5-35A96A93E572}" sibTransId="{B480C377-CE5E-4670-A29F-E08790172698}"/>
    <dgm:cxn modelId="{707AA665-8B5E-4449-A30E-2C4C259BB722}" type="presOf" srcId="{7601EBAE-93F8-46A1-B60A-7953354B3A67}" destId="{E672A6A3-348F-47B9-AAEB-EE5B941AFBD2}" srcOrd="0" destOrd="0" presId="urn:microsoft.com/office/officeart/2009/3/layout/PieProcess"/>
    <dgm:cxn modelId="{77E3A370-770B-4495-B64E-6719C66A0C49}" type="presOf" srcId="{1320DF65-D7E4-4E3B-863E-EC28993B2CA5}" destId="{3FA79436-691A-4E60-8DAE-866CC77B4B5E}" srcOrd="0" destOrd="0" presId="urn:microsoft.com/office/officeart/2009/3/layout/PieProcess"/>
    <dgm:cxn modelId="{9F66E77B-EED0-49C8-BC19-BC92F0BC2C87}" type="presOf" srcId="{F6055085-2260-4E1E-82A3-DCCC23840830}" destId="{6E4FCE4C-F59A-4413-B2EB-44C155BA10B7}" srcOrd="0" destOrd="0" presId="urn:microsoft.com/office/officeart/2009/3/layout/PieProcess"/>
    <dgm:cxn modelId="{2D817F7C-67FA-4636-A17F-5D94275F2FA3}" srcId="{2DF750F3-4B8A-4740-A3B1-1598AFA577E6}" destId="{F6055085-2260-4E1E-82A3-DCCC23840830}" srcOrd="0" destOrd="0" parTransId="{B83A98CC-52D0-4328-A653-0C42E3859EA1}" sibTransId="{EA13E0EA-F142-41B0-8BBF-D54A0DBB7FAD}"/>
    <dgm:cxn modelId="{62F95E90-8F69-4DEF-9F06-987FE3A6E4DE}" srcId="{D2B46F3D-DC6B-4F3A-89EF-95A5CF3EEEE9}" destId="{45842661-3ECD-473D-8BFB-BF05A12B7BF3}" srcOrd="0" destOrd="0" parTransId="{4D64EC44-120C-4718-9F8A-8E6FF1CFB7E6}" sibTransId="{1D0567AD-66B1-45B2-BC92-7FC5985D7DCC}"/>
    <dgm:cxn modelId="{CE895B9C-7BBC-4767-9002-E441CD1C58D1}" type="presOf" srcId="{EB213AA0-2974-4492-8968-ADC81034CE57}" destId="{60B1784A-BD58-423B-A2A4-9F8AA26A3EE8}" srcOrd="0" destOrd="0" presId="urn:microsoft.com/office/officeart/2009/3/layout/PieProcess"/>
    <dgm:cxn modelId="{7EB9DEAA-7F41-4742-8579-5512B4FA028F}" type="presOf" srcId="{45842661-3ECD-473D-8BFB-BF05A12B7BF3}" destId="{7A229B90-0D87-4AAD-935A-2E85E239D583}" srcOrd="0" destOrd="0" presId="urn:microsoft.com/office/officeart/2009/3/layout/PieProcess"/>
    <dgm:cxn modelId="{CD59C1B4-5375-4782-9798-A657371CB50D}" type="presOf" srcId="{C0B0FD44-B8A6-4777-8721-0B878646E36A}" destId="{0C3A8A77-2A7B-4936-983D-59224E5121F7}" srcOrd="0" destOrd="0" presId="urn:microsoft.com/office/officeart/2009/3/layout/PieProcess"/>
    <dgm:cxn modelId="{812DB7BD-A778-402E-9DAD-57FF53A1CBE4}" type="presOf" srcId="{AA55E3B9-DB28-447D-9A62-94144EB092D8}" destId="{08D29327-BE1C-4274-A223-DE9C5F2B2FDD}" srcOrd="0" destOrd="0" presId="urn:microsoft.com/office/officeart/2009/3/layout/PieProcess"/>
    <dgm:cxn modelId="{32F4B1BF-7125-4AAB-9165-5AD9AE0ACF73}" srcId="{0C4B4AD2-B736-4326-A1B6-0D9CFD7509F0}" destId="{1320DF65-D7E4-4E3B-863E-EC28993B2CA5}" srcOrd="0" destOrd="0" parTransId="{E0B8925D-16B1-4610-8CE7-47EE53E5D43F}" sibTransId="{1943952B-B7E2-4ED3-A2C8-88CA749AF50F}"/>
    <dgm:cxn modelId="{802D14C5-3B33-46C8-BFA7-16D0A133E309}" srcId="{9DE740FD-3C4D-4FEA-BE6C-3C36D09618E2}" destId="{0C4B4AD2-B736-4326-A1B6-0D9CFD7509F0}" srcOrd="0" destOrd="0" parTransId="{92C3D46F-5217-43CB-9ED3-B926693F49BC}" sibTransId="{E0F8018F-C160-4127-BFCD-17F28FF6C71E}"/>
    <dgm:cxn modelId="{C0BB31C5-F6A2-4F25-8C03-DCD86B01AB50}" srcId="{9DE740FD-3C4D-4FEA-BE6C-3C36D09618E2}" destId="{AA55E3B9-DB28-447D-9A62-94144EB092D8}" srcOrd="1" destOrd="0" parTransId="{71E7CBC4-074E-4D47-9A84-B2FD274ABF62}" sibTransId="{625CC294-B2CF-4146-9514-DBCD7A651902}"/>
    <dgm:cxn modelId="{D8ACD9CF-973F-43A0-9580-2AFD21829DD6}" type="presOf" srcId="{0C4B4AD2-B736-4326-A1B6-0D9CFD7509F0}" destId="{AF12BF12-C549-4612-A0ED-6C751418331D}" srcOrd="0" destOrd="0" presId="urn:microsoft.com/office/officeart/2009/3/layout/PieProcess"/>
    <dgm:cxn modelId="{6799FBE6-9076-46ED-814B-8EF83F0E454B}" type="presOf" srcId="{D2B46F3D-DC6B-4F3A-89EF-95A5CF3EEEE9}" destId="{B15F1385-A920-4888-97FA-38F46B108CC8}" srcOrd="0" destOrd="0" presId="urn:microsoft.com/office/officeart/2009/3/layout/PieProcess"/>
    <dgm:cxn modelId="{16229EF1-C111-4149-B5CE-91595B1766EA}" srcId="{9DE740FD-3C4D-4FEA-BE6C-3C36D09618E2}" destId="{7601EBAE-93F8-46A1-B60A-7953354B3A67}" srcOrd="4" destOrd="0" parTransId="{DDF35458-6CF7-4309-83E0-8BA2228D9A13}" sibTransId="{4DE1FBD4-FF7A-4B53-B4B1-2726325F11B4}"/>
    <dgm:cxn modelId="{EFC46DFA-A900-4A40-8A8E-9BD3269C1D0D}" type="presOf" srcId="{3A17145B-1318-456F-A224-1FA9F1C3D88A}" destId="{89AA8EB5-0E01-401A-9C60-42E2D0DD6B37}" srcOrd="0" destOrd="0" presId="urn:microsoft.com/office/officeart/2009/3/layout/PieProcess"/>
    <dgm:cxn modelId="{EB7558FC-A70B-4B91-88C9-0ADB5187628C}" srcId="{AA55E3B9-DB28-447D-9A62-94144EB092D8}" destId="{A5B54814-B0E9-42AF-BC91-61C6FDCDC1F9}" srcOrd="0" destOrd="0" parTransId="{2DEB1CE8-6712-4E4A-861F-940A65355984}" sibTransId="{D59CE83F-3FAE-42B7-BB0F-470F55B3F12A}"/>
    <dgm:cxn modelId="{2ED385FD-5967-4E62-98AF-8FC88DCA5CD8}" srcId="{9DE740FD-3C4D-4FEA-BE6C-3C36D09618E2}" destId="{D2B46F3D-DC6B-4F3A-89EF-95A5CF3EEEE9}" srcOrd="2" destOrd="0" parTransId="{D4BA2523-5437-49BF-BF8C-82BAC3325F72}" sibTransId="{F89CB8F2-D67A-430F-9CA4-98F149B6C146}"/>
    <dgm:cxn modelId="{20B6B210-9473-44CE-8B20-D3D27DB299D9}" type="presParOf" srcId="{3F511965-EC80-461C-A71D-82F25BC80097}" destId="{69B5950E-F6EE-49B8-B456-9E4D2742B875}" srcOrd="0" destOrd="0" presId="urn:microsoft.com/office/officeart/2009/3/layout/PieProcess"/>
    <dgm:cxn modelId="{D652175F-75B1-46F9-AA1D-08A0B9E3DE8A}" type="presParOf" srcId="{69B5950E-F6EE-49B8-B456-9E4D2742B875}" destId="{05A9C953-EC13-469C-8AFE-39F1A1C141D5}" srcOrd="0" destOrd="0" presId="urn:microsoft.com/office/officeart/2009/3/layout/PieProcess"/>
    <dgm:cxn modelId="{27E9CA91-FA82-46FA-8640-CA7F2136635A}" type="presParOf" srcId="{69B5950E-F6EE-49B8-B456-9E4D2742B875}" destId="{52E30819-FD31-4C72-9F0F-2BDC03E11C7E}" srcOrd="1" destOrd="0" presId="urn:microsoft.com/office/officeart/2009/3/layout/PieProcess"/>
    <dgm:cxn modelId="{930EE9BE-4A5D-4D8B-B35F-7206F851995B}" type="presParOf" srcId="{69B5950E-F6EE-49B8-B456-9E4D2742B875}" destId="{AF12BF12-C549-4612-A0ED-6C751418331D}" srcOrd="2" destOrd="0" presId="urn:microsoft.com/office/officeart/2009/3/layout/PieProcess"/>
    <dgm:cxn modelId="{D48C4FF8-95E7-49C8-84EF-4968DD02DADF}" type="presParOf" srcId="{3F511965-EC80-461C-A71D-82F25BC80097}" destId="{FDD779D7-9057-4D86-AF63-D579B0F21FE6}" srcOrd="1" destOrd="0" presId="urn:microsoft.com/office/officeart/2009/3/layout/PieProcess"/>
    <dgm:cxn modelId="{2017D319-59C6-4CC8-A0A9-1D45B47A113A}" type="presParOf" srcId="{3F511965-EC80-461C-A71D-82F25BC80097}" destId="{28326FD5-6590-4980-AC75-1210AE585937}" srcOrd="2" destOrd="0" presId="urn:microsoft.com/office/officeart/2009/3/layout/PieProcess"/>
    <dgm:cxn modelId="{1761BF6B-C5F4-4D6C-9C71-6A757D84649E}" type="presParOf" srcId="{28326FD5-6590-4980-AC75-1210AE585937}" destId="{3FA79436-691A-4E60-8DAE-866CC77B4B5E}" srcOrd="0" destOrd="0" presId="urn:microsoft.com/office/officeart/2009/3/layout/PieProcess"/>
    <dgm:cxn modelId="{55332C1C-8BAE-441E-9E58-A57F625F9C42}" type="presParOf" srcId="{3F511965-EC80-461C-A71D-82F25BC80097}" destId="{3D2DAFF7-DB2A-4900-8D97-7037931B8E17}" srcOrd="3" destOrd="0" presId="urn:microsoft.com/office/officeart/2009/3/layout/PieProcess"/>
    <dgm:cxn modelId="{FF3497AA-D012-40FF-B9E7-5743867E05BE}" type="presParOf" srcId="{3F511965-EC80-461C-A71D-82F25BC80097}" destId="{E6E41AA1-DD9E-46DC-A51B-43DA2224A638}" srcOrd="4" destOrd="0" presId="urn:microsoft.com/office/officeart/2009/3/layout/PieProcess"/>
    <dgm:cxn modelId="{C2AA9F00-1B77-4550-A4CD-6A343D85264B}" type="presParOf" srcId="{E6E41AA1-DD9E-46DC-A51B-43DA2224A638}" destId="{849AD50F-0B2B-4E4A-A0AC-7304F8FBB90B}" srcOrd="0" destOrd="0" presId="urn:microsoft.com/office/officeart/2009/3/layout/PieProcess"/>
    <dgm:cxn modelId="{26216C7B-EC60-449A-8C4C-5E9932059DAD}" type="presParOf" srcId="{E6E41AA1-DD9E-46DC-A51B-43DA2224A638}" destId="{D1DA168D-7D00-4131-979D-DFFEAADA1F4C}" srcOrd="1" destOrd="0" presId="urn:microsoft.com/office/officeart/2009/3/layout/PieProcess"/>
    <dgm:cxn modelId="{6C6D45C8-4702-4642-A52D-54022D5A27D9}" type="presParOf" srcId="{E6E41AA1-DD9E-46DC-A51B-43DA2224A638}" destId="{08D29327-BE1C-4274-A223-DE9C5F2B2FDD}" srcOrd="2" destOrd="0" presId="urn:microsoft.com/office/officeart/2009/3/layout/PieProcess"/>
    <dgm:cxn modelId="{2D04E5A9-1C11-4167-A00A-0CEE6AA208DE}" type="presParOf" srcId="{3F511965-EC80-461C-A71D-82F25BC80097}" destId="{CE78D26F-56AB-4600-B12A-3FEBD2644AFC}" srcOrd="5" destOrd="0" presId="urn:microsoft.com/office/officeart/2009/3/layout/PieProcess"/>
    <dgm:cxn modelId="{BA44ABF8-644A-429B-8AB8-AA35CC2D8E2C}" type="presParOf" srcId="{3F511965-EC80-461C-A71D-82F25BC80097}" destId="{EADF81CC-2523-4CDC-90A2-E47420117B31}" srcOrd="6" destOrd="0" presId="urn:microsoft.com/office/officeart/2009/3/layout/PieProcess"/>
    <dgm:cxn modelId="{B13D29B9-9BEB-40F3-8652-841304C0B63D}" type="presParOf" srcId="{EADF81CC-2523-4CDC-90A2-E47420117B31}" destId="{C19ECFEC-6CC4-4474-90F0-A0440D7A379B}" srcOrd="0" destOrd="0" presId="urn:microsoft.com/office/officeart/2009/3/layout/PieProcess"/>
    <dgm:cxn modelId="{8DB0E8FE-B558-431F-B288-219CD01A7602}" type="presParOf" srcId="{3F511965-EC80-461C-A71D-82F25BC80097}" destId="{8648592A-E5C4-405D-BFCB-0BB9C57EDD25}" srcOrd="7" destOrd="0" presId="urn:microsoft.com/office/officeart/2009/3/layout/PieProcess"/>
    <dgm:cxn modelId="{E5C6259E-7B7B-4FE8-8D40-C1E17172C0FC}" type="presParOf" srcId="{3F511965-EC80-461C-A71D-82F25BC80097}" destId="{BEAA8684-4D7E-4F1C-80AE-AF2A3A2A479A}" srcOrd="8" destOrd="0" presId="urn:microsoft.com/office/officeart/2009/3/layout/PieProcess"/>
    <dgm:cxn modelId="{226C1BBB-B012-42BD-AA0F-4D065E9DE3FF}" type="presParOf" srcId="{BEAA8684-4D7E-4F1C-80AE-AF2A3A2A479A}" destId="{1C4E5665-0A26-45E7-8233-4B0C54292589}" srcOrd="0" destOrd="0" presId="urn:microsoft.com/office/officeart/2009/3/layout/PieProcess"/>
    <dgm:cxn modelId="{AC2AE207-7BCA-4E81-B77B-E3DBD723327B}" type="presParOf" srcId="{BEAA8684-4D7E-4F1C-80AE-AF2A3A2A479A}" destId="{CB435997-80EF-4260-979C-A0C64454CD65}" srcOrd="1" destOrd="0" presId="urn:microsoft.com/office/officeart/2009/3/layout/PieProcess"/>
    <dgm:cxn modelId="{946F74C2-E178-4008-A3B5-5768C1BAD0FB}" type="presParOf" srcId="{BEAA8684-4D7E-4F1C-80AE-AF2A3A2A479A}" destId="{B15F1385-A920-4888-97FA-38F46B108CC8}" srcOrd="2" destOrd="0" presId="urn:microsoft.com/office/officeart/2009/3/layout/PieProcess"/>
    <dgm:cxn modelId="{6F10067B-A075-4E5E-8575-9164A84717E5}" type="presParOf" srcId="{3F511965-EC80-461C-A71D-82F25BC80097}" destId="{9315057D-E852-4E37-9129-3492954E4916}" srcOrd="9" destOrd="0" presId="urn:microsoft.com/office/officeart/2009/3/layout/PieProcess"/>
    <dgm:cxn modelId="{B3F6EFF3-5E94-42D0-9CAE-51C65CEEADBD}" type="presParOf" srcId="{3F511965-EC80-461C-A71D-82F25BC80097}" destId="{2A96E091-0C99-4A43-8F37-3F92F9DECF42}" srcOrd="10" destOrd="0" presId="urn:microsoft.com/office/officeart/2009/3/layout/PieProcess"/>
    <dgm:cxn modelId="{BE04A8AD-B88A-451A-B29F-EAFB7D42F771}" type="presParOf" srcId="{2A96E091-0C99-4A43-8F37-3F92F9DECF42}" destId="{7A229B90-0D87-4AAD-935A-2E85E239D583}" srcOrd="0" destOrd="0" presId="urn:microsoft.com/office/officeart/2009/3/layout/PieProcess"/>
    <dgm:cxn modelId="{64D2FDE6-BFA6-4C16-BB02-147B5893248E}" type="presParOf" srcId="{3F511965-EC80-461C-A71D-82F25BC80097}" destId="{387DB04F-EB99-462D-A48B-57FA6D58639A}" srcOrd="11" destOrd="0" presId="urn:microsoft.com/office/officeart/2009/3/layout/PieProcess"/>
    <dgm:cxn modelId="{304C80B0-D845-441F-9F27-911370A09C40}" type="presParOf" srcId="{3F511965-EC80-461C-A71D-82F25BC80097}" destId="{C00AE10C-CE1C-41B3-85CD-0627C8C6705B}" srcOrd="12" destOrd="0" presId="urn:microsoft.com/office/officeart/2009/3/layout/PieProcess"/>
    <dgm:cxn modelId="{FA0FA5FB-B12E-4A42-B966-E232833EE6FC}" type="presParOf" srcId="{C00AE10C-CE1C-41B3-85CD-0627C8C6705B}" destId="{E405F6C7-F275-4D15-BAB3-4BEB270FE021}" srcOrd="0" destOrd="0" presId="urn:microsoft.com/office/officeart/2009/3/layout/PieProcess"/>
    <dgm:cxn modelId="{76D0B602-6A8E-43C4-9495-D25249923CE6}" type="presParOf" srcId="{C00AE10C-CE1C-41B3-85CD-0627C8C6705B}" destId="{00FE2B1F-1C96-4BE2-9DAE-40924565FF9C}" srcOrd="1" destOrd="0" presId="urn:microsoft.com/office/officeart/2009/3/layout/PieProcess"/>
    <dgm:cxn modelId="{CE01A361-5E43-4052-87A0-2102754DEB82}" type="presParOf" srcId="{C00AE10C-CE1C-41B3-85CD-0627C8C6705B}" destId="{37044F15-3AAE-44F7-8708-C9580252D23F}" srcOrd="2" destOrd="0" presId="urn:microsoft.com/office/officeart/2009/3/layout/PieProcess"/>
    <dgm:cxn modelId="{51FEE725-60AE-4DEE-8D42-CEA4EADF0BAD}" type="presParOf" srcId="{3F511965-EC80-461C-A71D-82F25BC80097}" destId="{3951CB63-6581-4481-96BA-5BA4345CE15E}" srcOrd="13" destOrd="0" presId="urn:microsoft.com/office/officeart/2009/3/layout/PieProcess"/>
    <dgm:cxn modelId="{9CAC74A8-B7CF-4B84-8017-D66B4312F58A}" type="presParOf" srcId="{3F511965-EC80-461C-A71D-82F25BC80097}" destId="{3410F203-DD43-478E-BE71-08EA160A5D21}" srcOrd="14" destOrd="0" presId="urn:microsoft.com/office/officeart/2009/3/layout/PieProcess"/>
    <dgm:cxn modelId="{E909A1DD-77A0-4B87-9257-8BC2BA55CA2B}" type="presParOf" srcId="{3410F203-DD43-478E-BE71-08EA160A5D21}" destId="{6E4FCE4C-F59A-4413-B2EB-44C155BA10B7}" srcOrd="0" destOrd="0" presId="urn:microsoft.com/office/officeart/2009/3/layout/PieProcess"/>
    <dgm:cxn modelId="{E11A4F8A-A4FE-43FF-ACAD-7E4A7D9C618B}" type="presParOf" srcId="{3F511965-EC80-461C-A71D-82F25BC80097}" destId="{23AE3B73-3B97-49E8-8929-41072A1572D4}" srcOrd="15" destOrd="0" presId="urn:microsoft.com/office/officeart/2009/3/layout/PieProcess"/>
    <dgm:cxn modelId="{088BDE98-1564-4F84-9668-8E1389650AC7}" type="presParOf" srcId="{3F511965-EC80-461C-A71D-82F25BC80097}" destId="{FF06EEAA-4B5C-441B-91B6-0A912D354299}" srcOrd="16" destOrd="0" presId="urn:microsoft.com/office/officeart/2009/3/layout/PieProcess"/>
    <dgm:cxn modelId="{0EE11EDA-EA53-4D5A-8AC6-DBC5D60FBF0E}" type="presParOf" srcId="{FF06EEAA-4B5C-441B-91B6-0A912D354299}" destId="{A57707B7-6E71-4659-93CF-972D64C08E2B}" srcOrd="0" destOrd="0" presId="urn:microsoft.com/office/officeart/2009/3/layout/PieProcess"/>
    <dgm:cxn modelId="{E09DDCDA-27DC-40B2-B0D9-CDD7E0D97BE0}" type="presParOf" srcId="{FF06EEAA-4B5C-441B-91B6-0A912D354299}" destId="{A3FB81B3-F25F-44DE-90A1-C0D23C715861}" srcOrd="1" destOrd="0" presId="urn:microsoft.com/office/officeart/2009/3/layout/PieProcess"/>
    <dgm:cxn modelId="{FEABD8A8-AC6E-4D72-8E8A-B170D785C57C}" type="presParOf" srcId="{FF06EEAA-4B5C-441B-91B6-0A912D354299}" destId="{E672A6A3-348F-47B9-AAEB-EE5B941AFBD2}" srcOrd="2" destOrd="0" presId="urn:microsoft.com/office/officeart/2009/3/layout/PieProcess"/>
    <dgm:cxn modelId="{1497EB1B-B812-4902-AD7F-47B87203274D}" type="presParOf" srcId="{3F511965-EC80-461C-A71D-82F25BC80097}" destId="{87A487AB-4728-469F-90C5-43AA312FAC87}" srcOrd="17" destOrd="0" presId="urn:microsoft.com/office/officeart/2009/3/layout/PieProcess"/>
    <dgm:cxn modelId="{546DF832-10D4-44BA-9858-F419F867A0FA}" type="presParOf" srcId="{3F511965-EC80-461C-A71D-82F25BC80097}" destId="{034CB5F7-3542-4909-8294-4DB941353F84}" srcOrd="18" destOrd="0" presId="urn:microsoft.com/office/officeart/2009/3/layout/PieProcess"/>
    <dgm:cxn modelId="{2C13E167-265C-4293-B7CD-D5088DA62FD6}" type="presParOf" srcId="{034CB5F7-3542-4909-8294-4DB941353F84}" destId="{89AA8EB5-0E01-401A-9C60-42E2D0DD6B37}" srcOrd="0" destOrd="0" presId="urn:microsoft.com/office/officeart/2009/3/layout/PieProcess"/>
    <dgm:cxn modelId="{0756E10D-D192-4698-929C-F327A6041290}" type="presParOf" srcId="{3F511965-EC80-461C-A71D-82F25BC80097}" destId="{04563D9E-083A-4013-9480-D88092A8B5AC}" srcOrd="19" destOrd="0" presId="urn:microsoft.com/office/officeart/2009/3/layout/PieProcess"/>
    <dgm:cxn modelId="{54CF4B1A-BB9B-4EB3-B4C6-1C5DC9E85857}" type="presParOf" srcId="{3F511965-EC80-461C-A71D-82F25BC80097}" destId="{4F53BC59-3B5C-4870-85EF-58C343F5BEA0}" srcOrd="20" destOrd="0" presId="urn:microsoft.com/office/officeart/2009/3/layout/PieProcess"/>
    <dgm:cxn modelId="{573AE807-56A7-42EC-90D4-CDD3E2EF7749}" type="presParOf" srcId="{4F53BC59-3B5C-4870-85EF-58C343F5BEA0}" destId="{1F5DE886-0D9D-4AA5-BF6E-1B8F6014F3BB}" srcOrd="0" destOrd="0" presId="urn:microsoft.com/office/officeart/2009/3/layout/PieProcess"/>
    <dgm:cxn modelId="{129C38F6-4FC1-4AC7-B0FC-488255334C2C}" type="presParOf" srcId="{4F53BC59-3B5C-4870-85EF-58C343F5BEA0}" destId="{F66723BE-C079-46FC-B854-BAA48DD73DE1}" srcOrd="1" destOrd="0" presId="urn:microsoft.com/office/officeart/2009/3/layout/PieProcess"/>
    <dgm:cxn modelId="{2E8F1513-3818-44B9-83BD-380D2BC481D3}" type="presParOf" srcId="{4F53BC59-3B5C-4870-85EF-58C343F5BEA0}" destId="{60B1784A-BD58-423B-A2A4-9F8AA26A3EE8}" srcOrd="2" destOrd="0" presId="urn:microsoft.com/office/officeart/2009/3/layout/PieProcess"/>
    <dgm:cxn modelId="{9668E4E3-F905-4944-A35B-646F62229D0E}" type="presParOf" srcId="{3F511965-EC80-461C-A71D-82F25BC80097}" destId="{851C4A72-B391-46A9-AAA1-F0686B3395E6}" srcOrd="21" destOrd="0" presId="urn:microsoft.com/office/officeart/2009/3/layout/PieProcess"/>
    <dgm:cxn modelId="{2370F9C0-0854-4419-BE0E-A178888B1FCC}" type="presParOf" srcId="{3F511965-EC80-461C-A71D-82F25BC80097}" destId="{6A35A137-2D0A-43E6-88B4-429AE70C5ADC}" srcOrd="22" destOrd="0" presId="urn:microsoft.com/office/officeart/2009/3/layout/PieProcess"/>
    <dgm:cxn modelId="{5787658B-8B4D-48C5-85C8-E7D1E6F952FD}" type="presParOf" srcId="{6A35A137-2D0A-43E6-88B4-429AE70C5ADC}" destId="{0C3A8A77-2A7B-4936-983D-59224E5121F7}"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9C953-EC13-469C-8AFE-39F1A1C141D5}">
      <dsp:nvSpPr>
        <dsp:cNvPr id="0" name=""/>
        <dsp:cNvSpPr/>
      </dsp:nvSpPr>
      <dsp:spPr>
        <a:xfrm>
          <a:off x="8332" y="821241"/>
          <a:ext cx="571798" cy="571798"/>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E30819-FD31-4C72-9F0F-2BDC03E11C7E}">
      <dsp:nvSpPr>
        <dsp:cNvPr id="0" name=""/>
        <dsp:cNvSpPr/>
      </dsp:nvSpPr>
      <dsp:spPr>
        <a:xfrm>
          <a:off x="65511" y="878420"/>
          <a:ext cx="457438" cy="457438"/>
        </a:xfrm>
        <a:prstGeom prst="pie">
          <a:avLst>
            <a:gd name="adj1" fmla="val 14400000"/>
            <a:gd name="adj2" fmla="val 162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2BF12-C549-4612-A0ED-6C751418331D}">
      <dsp:nvSpPr>
        <dsp:cNvPr id="0" name=""/>
        <dsp:cNvSpPr/>
      </dsp:nvSpPr>
      <dsp:spPr>
        <a:xfrm rot="16200000">
          <a:off x="-649236" y="2107788"/>
          <a:ext cx="1658216" cy="34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AU" sz="2400" b="1" kern="1200" dirty="0"/>
            <a:t>1. Identify</a:t>
          </a:r>
          <a:endParaRPr lang="en-AU" sz="2400" kern="1200" dirty="0"/>
        </a:p>
      </dsp:txBody>
      <dsp:txXfrm>
        <a:off x="-649236" y="2107788"/>
        <a:ext cx="1658216" cy="343079"/>
      </dsp:txXfrm>
    </dsp:sp>
    <dsp:sp modelId="{3FA79436-691A-4E60-8DAE-866CC77B4B5E}">
      <dsp:nvSpPr>
        <dsp:cNvPr id="0" name=""/>
        <dsp:cNvSpPr/>
      </dsp:nvSpPr>
      <dsp:spPr>
        <a:xfrm>
          <a:off x="408591" y="821241"/>
          <a:ext cx="1143597" cy="228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AU" sz="1600" kern="1200" dirty="0"/>
            <a:t>Identify a long list of low-value care through a rigorous, peer-review process; led by clinical experts, informed by evidence and guided by consultation.</a:t>
          </a:r>
        </a:p>
      </dsp:txBody>
      <dsp:txXfrm>
        <a:off x="408591" y="821241"/>
        <a:ext cx="1143597" cy="2287194"/>
      </dsp:txXfrm>
    </dsp:sp>
    <dsp:sp modelId="{849AD50F-0B2B-4E4A-A0AC-7304F8FBB90B}">
      <dsp:nvSpPr>
        <dsp:cNvPr id="0" name=""/>
        <dsp:cNvSpPr/>
      </dsp:nvSpPr>
      <dsp:spPr>
        <a:xfrm>
          <a:off x="1821820" y="821241"/>
          <a:ext cx="571798" cy="571798"/>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A168D-7D00-4131-979D-DFFEAADA1F4C}">
      <dsp:nvSpPr>
        <dsp:cNvPr id="0" name=""/>
        <dsp:cNvSpPr/>
      </dsp:nvSpPr>
      <dsp:spPr>
        <a:xfrm>
          <a:off x="1879000" y="878420"/>
          <a:ext cx="457438" cy="457438"/>
        </a:xfrm>
        <a:prstGeom prst="pie">
          <a:avLst>
            <a:gd name="adj1" fmla="val 12600000"/>
            <a:gd name="adj2" fmla="val 16200000"/>
          </a:avLst>
        </a:prstGeom>
        <a:solidFill>
          <a:schemeClr val="accent5">
            <a:hueOff val="259556"/>
            <a:satOff val="-13051"/>
            <a:lumOff val="4235"/>
            <a:alphaOff val="0"/>
          </a:schemeClr>
        </a:solidFill>
        <a:ln w="12700" cap="flat" cmpd="sng" algn="ctr">
          <a:solidFill>
            <a:schemeClr val="accent5">
              <a:hueOff val="259556"/>
              <a:satOff val="-13051"/>
              <a:lumOff val="4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D29327-BE1C-4274-A223-DE9C5F2B2FDD}">
      <dsp:nvSpPr>
        <dsp:cNvPr id="0" name=""/>
        <dsp:cNvSpPr/>
      </dsp:nvSpPr>
      <dsp:spPr>
        <a:xfrm rot="16200000">
          <a:off x="1164251" y="2107788"/>
          <a:ext cx="1658216" cy="34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AU" sz="2400" b="1" kern="1200" dirty="0"/>
            <a:t>2. Refine: </a:t>
          </a:r>
          <a:endParaRPr lang="en-AU" sz="2400" kern="1200" dirty="0"/>
        </a:p>
      </dsp:txBody>
      <dsp:txXfrm>
        <a:off x="1164251" y="2107788"/>
        <a:ext cx="1658216" cy="343079"/>
      </dsp:txXfrm>
    </dsp:sp>
    <dsp:sp modelId="{C19ECFEC-6CC4-4474-90F0-A0440D7A379B}">
      <dsp:nvSpPr>
        <dsp:cNvPr id="0" name=""/>
        <dsp:cNvSpPr/>
      </dsp:nvSpPr>
      <dsp:spPr>
        <a:xfrm>
          <a:off x="2222079" y="821241"/>
          <a:ext cx="1143597" cy="228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AU" sz="1600" kern="1200" dirty="0"/>
            <a:t>Refine the list against the following guiding questions in consultation to identify the ‘Top-5’ priority practices:</a:t>
          </a:r>
        </a:p>
      </dsp:txBody>
      <dsp:txXfrm>
        <a:off x="2222079" y="821241"/>
        <a:ext cx="1143597" cy="2287194"/>
      </dsp:txXfrm>
    </dsp:sp>
    <dsp:sp modelId="{1C4E5665-0A26-45E7-8233-4B0C54292589}">
      <dsp:nvSpPr>
        <dsp:cNvPr id="0" name=""/>
        <dsp:cNvSpPr/>
      </dsp:nvSpPr>
      <dsp:spPr>
        <a:xfrm>
          <a:off x="3635308" y="821241"/>
          <a:ext cx="571798" cy="571798"/>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435997-80EF-4260-979C-A0C64454CD65}">
      <dsp:nvSpPr>
        <dsp:cNvPr id="0" name=""/>
        <dsp:cNvSpPr/>
      </dsp:nvSpPr>
      <dsp:spPr>
        <a:xfrm>
          <a:off x="3692488" y="878420"/>
          <a:ext cx="457438" cy="457438"/>
        </a:xfrm>
        <a:prstGeom prst="pie">
          <a:avLst>
            <a:gd name="adj1" fmla="val 10800000"/>
            <a:gd name="adj2" fmla="val 16200000"/>
          </a:avLst>
        </a:prstGeom>
        <a:solidFill>
          <a:schemeClr val="accent5">
            <a:hueOff val="519113"/>
            <a:satOff val="-26101"/>
            <a:lumOff val="8470"/>
            <a:alphaOff val="0"/>
          </a:schemeClr>
        </a:solidFill>
        <a:ln w="12700" cap="flat" cmpd="sng" algn="ctr">
          <a:solidFill>
            <a:schemeClr val="accent5">
              <a:hueOff val="519113"/>
              <a:satOff val="-26101"/>
              <a:lumOff val="8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F1385-A920-4888-97FA-38F46B108CC8}">
      <dsp:nvSpPr>
        <dsp:cNvPr id="0" name=""/>
        <dsp:cNvSpPr/>
      </dsp:nvSpPr>
      <dsp:spPr>
        <a:xfrm rot="16200000">
          <a:off x="2977739" y="2107788"/>
          <a:ext cx="1658216" cy="34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AU" sz="2400" b="1" kern="1200" dirty="0"/>
            <a:t>3. Finalise: </a:t>
          </a:r>
          <a:endParaRPr lang="en-AU" sz="2400" kern="1200" dirty="0"/>
        </a:p>
      </dsp:txBody>
      <dsp:txXfrm>
        <a:off x="2977739" y="2107788"/>
        <a:ext cx="1658216" cy="343079"/>
      </dsp:txXfrm>
    </dsp:sp>
    <dsp:sp modelId="{7A229B90-0D87-4AAD-935A-2E85E239D583}">
      <dsp:nvSpPr>
        <dsp:cNvPr id="0" name=""/>
        <dsp:cNvSpPr/>
      </dsp:nvSpPr>
      <dsp:spPr>
        <a:xfrm>
          <a:off x="4035567" y="821241"/>
          <a:ext cx="1143597" cy="228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AU" sz="1600" kern="1200" dirty="0"/>
            <a:t>Finalise the ‘Top-5’ recs on low value practices.</a:t>
          </a:r>
        </a:p>
      </dsp:txBody>
      <dsp:txXfrm>
        <a:off x="4035567" y="821241"/>
        <a:ext cx="1143597" cy="2287194"/>
      </dsp:txXfrm>
    </dsp:sp>
    <dsp:sp modelId="{E405F6C7-F275-4D15-BAB3-4BEB270FE021}">
      <dsp:nvSpPr>
        <dsp:cNvPr id="0" name=""/>
        <dsp:cNvSpPr/>
      </dsp:nvSpPr>
      <dsp:spPr>
        <a:xfrm>
          <a:off x="5448796" y="821241"/>
          <a:ext cx="571798" cy="571798"/>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FE2B1F-1C96-4BE2-9DAE-40924565FF9C}">
      <dsp:nvSpPr>
        <dsp:cNvPr id="0" name=""/>
        <dsp:cNvSpPr/>
      </dsp:nvSpPr>
      <dsp:spPr>
        <a:xfrm>
          <a:off x="5505976" y="878420"/>
          <a:ext cx="457438" cy="457438"/>
        </a:xfrm>
        <a:prstGeom prst="pie">
          <a:avLst>
            <a:gd name="adj1" fmla="val 9000000"/>
            <a:gd name="adj2" fmla="val 16200000"/>
          </a:avLst>
        </a:prstGeom>
        <a:solidFill>
          <a:schemeClr val="accent5">
            <a:hueOff val="778669"/>
            <a:satOff val="-39152"/>
            <a:lumOff val="12706"/>
            <a:alphaOff val="0"/>
          </a:schemeClr>
        </a:solidFill>
        <a:ln w="12700" cap="flat" cmpd="sng" algn="ctr">
          <a:solidFill>
            <a:schemeClr val="accent5">
              <a:hueOff val="778669"/>
              <a:satOff val="-39152"/>
              <a:lumOff val="12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44F15-3AAE-44F7-8708-C9580252D23F}">
      <dsp:nvSpPr>
        <dsp:cNvPr id="0" name=""/>
        <dsp:cNvSpPr/>
      </dsp:nvSpPr>
      <dsp:spPr>
        <a:xfrm rot="16200000">
          <a:off x="4791227" y="2107788"/>
          <a:ext cx="1658216" cy="34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AU" sz="2400" b="1" kern="1200" dirty="0"/>
            <a:t>4. Share</a:t>
          </a:r>
          <a:endParaRPr lang="en-AU" sz="2400" kern="1200" dirty="0"/>
        </a:p>
      </dsp:txBody>
      <dsp:txXfrm>
        <a:off x="4791227" y="2107788"/>
        <a:ext cx="1658216" cy="343079"/>
      </dsp:txXfrm>
    </dsp:sp>
    <dsp:sp modelId="{6E4FCE4C-F59A-4413-B2EB-44C155BA10B7}">
      <dsp:nvSpPr>
        <dsp:cNvPr id="0" name=""/>
        <dsp:cNvSpPr/>
      </dsp:nvSpPr>
      <dsp:spPr>
        <a:xfrm>
          <a:off x="5849055" y="821241"/>
          <a:ext cx="1143597" cy="228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AU" sz="1600" kern="1200" dirty="0"/>
            <a:t>Share the ‘Top-5’ recs with Choosing Wisely.</a:t>
          </a:r>
        </a:p>
      </dsp:txBody>
      <dsp:txXfrm>
        <a:off x="5849055" y="821241"/>
        <a:ext cx="1143597" cy="2287194"/>
      </dsp:txXfrm>
    </dsp:sp>
    <dsp:sp modelId="{A57707B7-6E71-4659-93CF-972D64C08E2B}">
      <dsp:nvSpPr>
        <dsp:cNvPr id="0" name=""/>
        <dsp:cNvSpPr/>
      </dsp:nvSpPr>
      <dsp:spPr>
        <a:xfrm>
          <a:off x="7262284" y="821241"/>
          <a:ext cx="571798" cy="571798"/>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FB81B3-F25F-44DE-90A1-C0D23C715861}">
      <dsp:nvSpPr>
        <dsp:cNvPr id="0" name=""/>
        <dsp:cNvSpPr/>
      </dsp:nvSpPr>
      <dsp:spPr>
        <a:xfrm>
          <a:off x="7319464" y="878420"/>
          <a:ext cx="457438" cy="457438"/>
        </a:xfrm>
        <a:prstGeom prst="pie">
          <a:avLst>
            <a:gd name="adj1" fmla="val 7200000"/>
            <a:gd name="adj2" fmla="val 16200000"/>
          </a:avLst>
        </a:prstGeom>
        <a:solidFill>
          <a:schemeClr val="accent5">
            <a:hueOff val="1038226"/>
            <a:satOff val="-52202"/>
            <a:lumOff val="16941"/>
            <a:alphaOff val="0"/>
          </a:schemeClr>
        </a:solidFill>
        <a:ln w="12700" cap="flat" cmpd="sng" algn="ctr">
          <a:solidFill>
            <a:schemeClr val="accent5">
              <a:hueOff val="1038226"/>
              <a:satOff val="-52202"/>
              <a:lumOff val="16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2A6A3-348F-47B9-AAEB-EE5B941AFBD2}">
      <dsp:nvSpPr>
        <dsp:cNvPr id="0" name=""/>
        <dsp:cNvSpPr/>
      </dsp:nvSpPr>
      <dsp:spPr>
        <a:xfrm rot="16200000">
          <a:off x="6604716" y="2107788"/>
          <a:ext cx="1658216" cy="34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AU" sz="2400" b="1" kern="1200" dirty="0"/>
            <a:t>5. Implement</a:t>
          </a:r>
        </a:p>
      </dsp:txBody>
      <dsp:txXfrm>
        <a:off x="6604716" y="2107788"/>
        <a:ext cx="1658216" cy="343079"/>
      </dsp:txXfrm>
    </dsp:sp>
    <dsp:sp modelId="{89AA8EB5-0E01-401A-9C60-42E2D0DD6B37}">
      <dsp:nvSpPr>
        <dsp:cNvPr id="0" name=""/>
        <dsp:cNvSpPr/>
      </dsp:nvSpPr>
      <dsp:spPr>
        <a:xfrm>
          <a:off x="7662543" y="821241"/>
          <a:ext cx="1415865" cy="228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AU" sz="1600" kern="1200" dirty="0"/>
            <a:t>Physicians lead implementation of Evolve recs in their practice.</a:t>
          </a:r>
        </a:p>
      </dsp:txBody>
      <dsp:txXfrm>
        <a:off x="7662543" y="821241"/>
        <a:ext cx="1415865" cy="2287194"/>
      </dsp:txXfrm>
    </dsp:sp>
    <dsp:sp modelId="{1F5DE886-0D9D-4AA5-BF6E-1B8F6014F3BB}">
      <dsp:nvSpPr>
        <dsp:cNvPr id="0" name=""/>
        <dsp:cNvSpPr/>
      </dsp:nvSpPr>
      <dsp:spPr>
        <a:xfrm>
          <a:off x="9348040" y="821241"/>
          <a:ext cx="571798" cy="571798"/>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6723BE-C079-46FC-B854-BAA48DD73DE1}">
      <dsp:nvSpPr>
        <dsp:cNvPr id="0" name=""/>
        <dsp:cNvSpPr/>
      </dsp:nvSpPr>
      <dsp:spPr>
        <a:xfrm>
          <a:off x="9405220" y="878420"/>
          <a:ext cx="457438" cy="457438"/>
        </a:xfrm>
        <a:prstGeom prst="pie">
          <a:avLst>
            <a:gd name="adj1" fmla="val 5400000"/>
            <a:gd name="adj2" fmla="val 16200000"/>
          </a:avLst>
        </a:prstGeom>
        <a:solidFill>
          <a:schemeClr val="accent5">
            <a:hueOff val="1297782"/>
            <a:satOff val="-65253"/>
            <a:lumOff val="21176"/>
            <a:alphaOff val="0"/>
          </a:schemeClr>
        </a:solidFill>
        <a:ln w="12700" cap="flat" cmpd="sng" algn="ctr">
          <a:solidFill>
            <a:schemeClr val="accent5">
              <a:hueOff val="1297782"/>
              <a:satOff val="-65253"/>
              <a:lumOff val="2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B1784A-BD58-423B-A2A4-9F8AA26A3EE8}">
      <dsp:nvSpPr>
        <dsp:cNvPr id="0" name=""/>
        <dsp:cNvSpPr/>
      </dsp:nvSpPr>
      <dsp:spPr>
        <a:xfrm rot="16200000">
          <a:off x="8690471" y="2107788"/>
          <a:ext cx="1658216" cy="34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AU" sz="2400" b="1" kern="1200" dirty="0"/>
            <a:t>6. Review</a:t>
          </a:r>
        </a:p>
      </dsp:txBody>
      <dsp:txXfrm>
        <a:off x="8690471" y="2107788"/>
        <a:ext cx="1658216" cy="343079"/>
      </dsp:txXfrm>
    </dsp:sp>
    <dsp:sp modelId="{0C3A8A77-2A7B-4936-983D-59224E5121F7}">
      <dsp:nvSpPr>
        <dsp:cNvPr id="0" name=""/>
        <dsp:cNvSpPr/>
      </dsp:nvSpPr>
      <dsp:spPr>
        <a:xfrm>
          <a:off x="9748299" y="821241"/>
          <a:ext cx="1143597" cy="228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AU" sz="1600" kern="1200" dirty="0"/>
            <a:t>Every few years review the Top-5 recs to ensure they remain relevant</a:t>
          </a:r>
        </a:p>
      </dsp:txBody>
      <dsp:txXfrm>
        <a:off x="9748299" y="821241"/>
        <a:ext cx="1143597" cy="2287194"/>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43BEFA-02CE-40E7-B032-3526CFA0A5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A045966-638B-42AC-8821-142CA180CE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10071E-EB02-4525-B317-7652BD547C2B}" type="datetimeFigureOut">
              <a:rPr lang="en-AU" smtClean="0"/>
              <a:t>16/02/2022</a:t>
            </a:fld>
            <a:endParaRPr lang="en-AU"/>
          </a:p>
        </p:txBody>
      </p:sp>
      <p:sp>
        <p:nvSpPr>
          <p:cNvPr id="4" name="Footer Placeholder 3">
            <a:extLst>
              <a:ext uri="{FF2B5EF4-FFF2-40B4-BE49-F238E27FC236}">
                <a16:creationId xmlns:a16="http://schemas.microsoft.com/office/drawing/2014/main" id="{ED3D482A-390C-428C-8369-03A17FA886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FC495629-A8DA-4D32-963B-27DF632978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64A8D9-6B6D-427A-976F-28686E98DF46}" type="slidenum">
              <a:rPr lang="en-AU" smtClean="0"/>
              <a:t>‹#›</a:t>
            </a:fld>
            <a:endParaRPr lang="en-AU"/>
          </a:p>
        </p:txBody>
      </p:sp>
    </p:spTree>
    <p:extLst>
      <p:ext uri="{BB962C8B-B14F-4D97-AF65-F5344CB8AC3E}">
        <p14:creationId xmlns:p14="http://schemas.microsoft.com/office/powerpoint/2010/main" val="2728274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9E1AE-5AE8-41DB-A072-193D88ECCD27}" type="datetimeFigureOut">
              <a:rPr lang="en-AU" smtClean="0"/>
              <a:t>16/02/2022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CAF82-BFF9-445A-8FBA-09899FA4D55B}" type="slidenum">
              <a:rPr lang="en-AU" smtClean="0"/>
              <a:t>‹#›</a:t>
            </a:fld>
            <a:endParaRPr lang="en-AU"/>
          </a:p>
        </p:txBody>
      </p:sp>
    </p:spTree>
    <p:extLst>
      <p:ext uri="{BB962C8B-B14F-4D97-AF65-F5344CB8AC3E}">
        <p14:creationId xmlns:p14="http://schemas.microsoft.com/office/powerpoint/2010/main" val="3793720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1</a:t>
            </a:fld>
            <a:endParaRPr lang="en-AU"/>
          </a:p>
        </p:txBody>
      </p:sp>
    </p:spTree>
    <p:extLst>
      <p:ext uri="{BB962C8B-B14F-4D97-AF65-F5344CB8AC3E}">
        <p14:creationId xmlns:p14="http://schemas.microsoft.com/office/powerpoint/2010/main" val="4181631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16</a:t>
            </a:fld>
            <a:endParaRPr lang="en-AU"/>
          </a:p>
        </p:txBody>
      </p:sp>
    </p:spTree>
    <p:extLst>
      <p:ext uri="{BB962C8B-B14F-4D97-AF65-F5344CB8AC3E}">
        <p14:creationId xmlns:p14="http://schemas.microsoft.com/office/powerpoint/2010/main" val="236030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23</a:t>
            </a:fld>
            <a:endParaRPr lang="en-AU"/>
          </a:p>
        </p:txBody>
      </p:sp>
    </p:spTree>
    <p:extLst>
      <p:ext uri="{BB962C8B-B14F-4D97-AF65-F5344CB8AC3E}">
        <p14:creationId xmlns:p14="http://schemas.microsoft.com/office/powerpoint/2010/main" val="1686188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28</a:t>
            </a:fld>
            <a:endParaRPr lang="en-AU"/>
          </a:p>
        </p:txBody>
      </p:sp>
    </p:spTree>
    <p:extLst>
      <p:ext uri="{BB962C8B-B14F-4D97-AF65-F5344CB8AC3E}">
        <p14:creationId xmlns:p14="http://schemas.microsoft.com/office/powerpoint/2010/main" val="1037451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29</a:t>
            </a:fld>
            <a:endParaRPr lang="en-AU"/>
          </a:p>
        </p:txBody>
      </p:sp>
    </p:spTree>
    <p:extLst>
      <p:ext uri="{BB962C8B-B14F-4D97-AF65-F5344CB8AC3E}">
        <p14:creationId xmlns:p14="http://schemas.microsoft.com/office/powerpoint/2010/main" val="1314581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30</a:t>
            </a:fld>
            <a:endParaRPr lang="en-AU"/>
          </a:p>
        </p:txBody>
      </p:sp>
    </p:spTree>
    <p:extLst>
      <p:ext uri="{BB962C8B-B14F-4D97-AF65-F5344CB8AC3E}">
        <p14:creationId xmlns:p14="http://schemas.microsoft.com/office/powerpoint/2010/main" val="39917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31</a:t>
            </a:fld>
            <a:endParaRPr lang="en-AU"/>
          </a:p>
        </p:txBody>
      </p:sp>
    </p:spTree>
    <p:extLst>
      <p:ext uri="{BB962C8B-B14F-4D97-AF65-F5344CB8AC3E}">
        <p14:creationId xmlns:p14="http://schemas.microsoft.com/office/powerpoint/2010/main" val="30113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2</a:t>
            </a:fld>
            <a:endParaRPr lang="en-AU"/>
          </a:p>
        </p:txBody>
      </p:sp>
    </p:spTree>
    <p:extLst>
      <p:ext uri="{BB962C8B-B14F-4D97-AF65-F5344CB8AC3E}">
        <p14:creationId xmlns:p14="http://schemas.microsoft.com/office/powerpoint/2010/main" val="14178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6CAF82-BFF9-445A-8FBA-09899FA4D55B}" type="slidenum">
              <a:rPr lang="en-AU" smtClean="0"/>
              <a:t>5</a:t>
            </a:fld>
            <a:endParaRPr lang="en-AU"/>
          </a:p>
        </p:txBody>
      </p:sp>
    </p:spTree>
    <p:extLst>
      <p:ext uri="{BB962C8B-B14F-4D97-AF65-F5344CB8AC3E}">
        <p14:creationId xmlns:p14="http://schemas.microsoft.com/office/powerpoint/2010/main" val="170726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7</a:t>
            </a:fld>
            <a:endParaRPr lang="en-AU"/>
          </a:p>
        </p:txBody>
      </p:sp>
    </p:spTree>
    <p:extLst>
      <p:ext uri="{BB962C8B-B14F-4D97-AF65-F5344CB8AC3E}">
        <p14:creationId xmlns:p14="http://schemas.microsoft.com/office/powerpoint/2010/main" val="243823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Ultimately Evolve is aiming drive high-value, patient centred care that to improves patient safety and patient outcomes. </a:t>
            </a:r>
          </a:p>
          <a:p>
            <a:endParaRPr lang="en-AU" dirty="0"/>
          </a:p>
          <a:p>
            <a:r>
              <a:rPr lang="en-AU" dirty="0"/>
              <a:t>We want to provide our trainees and fellows with the latest evidence of best practice and empower them to make changes to safely and responsibly phase out low-value tests, treatments and procedures.  We want to ensure patients receive the test, treatment and procedure they need, and not those they don’t. This will free up resources for high value care.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B056D-DC5B-4847-A3FC-1E12F31160C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38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Information is current as at 9 October 2019 – please confirm with evolve@racp.edu.au for most recent information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B056D-DC5B-4847-A3FC-1E12F31160C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413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Information is current as at 9 October 2019 – please confirm with evolve@racp.edu.au for most recent information</a:t>
            </a:r>
          </a:p>
        </p:txBody>
      </p:sp>
      <p:sp>
        <p:nvSpPr>
          <p:cNvPr id="4" name="Slide Number Placeholder 3"/>
          <p:cNvSpPr>
            <a:spLocks noGrp="1"/>
          </p:cNvSpPr>
          <p:nvPr>
            <p:ph type="sldNum" sz="quarter" idx="10"/>
          </p:nvPr>
        </p:nvSpPr>
        <p:spPr/>
        <p:txBody>
          <a:bodyPr/>
          <a:lstStyle/>
          <a:p>
            <a:fld id="{929B056D-DC5B-4847-A3FC-1E12F31160C4}" type="slidenum">
              <a:rPr lang="en-AU" smtClean="0"/>
              <a:t>13</a:t>
            </a:fld>
            <a:endParaRPr lang="en-AU"/>
          </a:p>
        </p:txBody>
      </p:sp>
    </p:spTree>
    <p:extLst>
      <p:ext uri="{BB962C8B-B14F-4D97-AF65-F5344CB8AC3E}">
        <p14:creationId xmlns:p14="http://schemas.microsoft.com/office/powerpoint/2010/main" val="50446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Information is current as at 16 February 2022  – please confirm with evolve@racp.edu.au for most recent information</a:t>
            </a:r>
          </a:p>
        </p:txBody>
      </p:sp>
      <p:sp>
        <p:nvSpPr>
          <p:cNvPr id="4" name="Slide Number Placeholder 3"/>
          <p:cNvSpPr>
            <a:spLocks noGrp="1"/>
          </p:cNvSpPr>
          <p:nvPr>
            <p:ph type="sldNum" sz="quarter" idx="10"/>
          </p:nvPr>
        </p:nvSpPr>
        <p:spPr/>
        <p:txBody>
          <a:bodyPr/>
          <a:lstStyle/>
          <a:p>
            <a:fld id="{929B056D-DC5B-4847-A3FC-1E12F31160C4}" type="slidenum">
              <a:rPr lang="en-AU" smtClean="0"/>
              <a:t>14</a:t>
            </a:fld>
            <a:endParaRPr lang="en-AU"/>
          </a:p>
        </p:txBody>
      </p:sp>
    </p:spTree>
    <p:extLst>
      <p:ext uri="{BB962C8B-B14F-4D97-AF65-F5344CB8AC3E}">
        <p14:creationId xmlns:p14="http://schemas.microsoft.com/office/powerpoint/2010/main" val="329564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9B056D-DC5B-4847-A3FC-1E12F31160C4}" type="slidenum">
              <a:rPr lang="en-AU" smtClean="0"/>
              <a:t>15</a:t>
            </a:fld>
            <a:endParaRPr lang="en-AU"/>
          </a:p>
        </p:txBody>
      </p:sp>
    </p:spTree>
    <p:extLst>
      <p:ext uri="{BB962C8B-B14F-4D97-AF65-F5344CB8AC3E}">
        <p14:creationId xmlns:p14="http://schemas.microsoft.com/office/powerpoint/2010/main" val="343802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7AAF-242B-45B6-9239-C045E9125132}"/>
              </a:ext>
            </a:extLst>
          </p:cNvPr>
          <p:cNvSpPr>
            <a:spLocks noGrp="1"/>
          </p:cNvSpPr>
          <p:nvPr>
            <p:ph type="ctrTitle" hasCustomPrompt="1"/>
          </p:nvPr>
        </p:nvSpPr>
        <p:spPr>
          <a:xfrm>
            <a:off x="1524000" y="2130653"/>
            <a:ext cx="9144000" cy="1298347"/>
          </a:xfrm>
        </p:spPr>
        <p:txBody>
          <a:bodyPr anchor="b">
            <a:normAutofit/>
          </a:bodyPr>
          <a:lstStyle>
            <a:lvl1pPr algn="l">
              <a:lnSpc>
                <a:spcPct val="100000"/>
              </a:lnSpc>
              <a:defRPr sz="4600"/>
            </a:lvl1pPr>
          </a:lstStyle>
          <a:p>
            <a:r>
              <a:rPr lang="en-US" dirty="0"/>
              <a:t>Evolve</a:t>
            </a:r>
            <a:endParaRPr lang="en-AU" dirty="0"/>
          </a:p>
        </p:txBody>
      </p:sp>
      <p:sp>
        <p:nvSpPr>
          <p:cNvPr id="3" name="Subtitle 2">
            <a:extLst>
              <a:ext uri="{FF2B5EF4-FFF2-40B4-BE49-F238E27FC236}">
                <a16:creationId xmlns:a16="http://schemas.microsoft.com/office/drawing/2014/main" id="{26031FDA-F426-49DF-ABE4-0BEC46453532}"/>
              </a:ext>
            </a:extLst>
          </p:cNvPr>
          <p:cNvSpPr>
            <a:spLocks noGrp="1"/>
          </p:cNvSpPr>
          <p:nvPr>
            <p:ph type="subTitle" idx="1" hasCustomPrompt="1"/>
          </p:nvPr>
        </p:nvSpPr>
        <p:spPr>
          <a:xfrm>
            <a:off x="1524000" y="3602038"/>
            <a:ext cx="9144000" cy="1525133"/>
          </a:xfrm>
        </p:spPr>
        <p:txBody>
          <a:bodyPr>
            <a:normAutofit/>
          </a:bodyPr>
          <a:lstStyle>
            <a:lvl1pPr marL="0" indent="0" algn="l">
              <a:lnSpc>
                <a:spcPct val="100000"/>
              </a:lnSpc>
              <a:buNone/>
              <a:defRPr sz="1800" b="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Name</a:t>
            </a:r>
            <a:br>
              <a:rPr lang="fr-FR" dirty="0"/>
            </a:br>
            <a:r>
              <a:rPr lang="fr-FR" dirty="0"/>
              <a:t>Position</a:t>
            </a:r>
            <a:br>
              <a:rPr lang="fr-FR" dirty="0"/>
            </a:br>
            <a:r>
              <a:rPr lang="fr-FR" dirty="0"/>
              <a:t>Organisation </a:t>
            </a:r>
          </a:p>
        </p:txBody>
      </p:sp>
    </p:spTree>
    <p:extLst>
      <p:ext uri="{BB962C8B-B14F-4D97-AF65-F5344CB8AC3E}">
        <p14:creationId xmlns:p14="http://schemas.microsoft.com/office/powerpoint/2010/main" val="382972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3B7B-962A-48AC-8845-44393B4397B6}"/>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12F82B5-4E4E-42A0-B019-AD63FEAB32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B5B8695-A57E-462F-99B7-EBA8F344D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0525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383AAC-DBC2-455E-A403-E4BBECE57A74}"/>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8" name="Rectangle 7">
            <a:extLst>
              <a:ext uri="{FF2B5EF4-FFF2-40B4-BE49-F238E27FC236}">
                <a16:creationId xmlns:a16="http://schemas.microsoft.com/office/drawing/2014/main" id="{A8FDDA5C-85E3-4009-84F4-5B17579B3E1A}"/>
              </a:ext>
            </a:extLst>
          </p:cNvPr>
          <p:cNvSpPr/>
          <p:nvPr userDrawn="1"/>
        </p:nvSpPr>
        <p:spPr>
          <a:xfrm>
            <a:off x="0" y="5869379"/>
            <a:ext cx="12192000" cy="970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3211A2F6-5FFD-4559-97F2-B881672269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435" y="5922691"/>
            <a:ext cx="1900056" cy="922096"/>
          </a:xfrm>
          <a:prstGeom prst="rect">
            <a:avLst/>
          </a:prstGeom>
        </p:spPr>
      </p:pic>
      <p:pic>
        <p:nvPicPr>
          <p:cNvPr id="10" name="Picture 9">
            <a:extLst>
              <a:ext uri="{FF2B5EF4-FFF2-40B4-BE49-F238E27FC236}">
                <a16:creationId xmlns:a16="http://schemas.microsoft.com/office/drawing/2014/main" id="{7409B71C-AC95-4A37-9243-32800749EC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6726" y="742108"/>
            <a:ext cx="1760984" cy="493440"/>
          </a:xfrm>
          <a:prstGeom prst="rect">
            <a:avLst/>
          </a:prstGeom>
        </p:spPr>
      </p:pic>
      <p:sp>
        <p:nvSpPr>
          <p:cNvPr id="13" name="Subtitle 2">
            <a:extLst>
              <a:ext uri="{FF2B5EF4-FFF2-40B4-BE49-F238E27FC236}">
                <a16:creationId xmlns:a16="http://schemas.microsoft.com/office/drawing/2014/main" id="{A8336292-A8DA-4437-BD53-71201821B70F}"/>
              </a:ext>
            </a:extLst>
          </p:cNvPr>
          <p:cNvSpPr>
            <a:spLocks noGrp="1"/>
          </p:cNvSpPr>
          <p:nvPr>
            <p:ph type="subTitle" idx="1" hasCustomPrompt="1"/>
          </p:nvPr>
        </p:nvSpPr>
        <p:spPr>
          <a:xfrm>
            <a:off x="2453710" y="3428999"/>
            <a:ext cx="9144000" cy="1525133"/>
          </a:xfrm>
        </p:spPr>
        <p:txBody>
          <a:bodyPr>
            <a:normAutofit/>
          </a:bodyPr>
          <a:lstStyle>
            <a:lvl1pPr marL="0" indent="0" algn="r">
              <a:lnSpc>
                <a:spcPct val="100000"/>
              </a:lnSpc>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Name</a:t>
            </a:r>
            <a:br>
              <a:rPr lang="fr-FR" dirty="0"/>
            </a:br>
            <a:r>
              <a:rPr lang="fr-FR" dirty="0"/>
              <a:t>Position</a:t>
            </a:r>
            <a:br>
              <a:rPr lang="fr-FR" dirty="0"/>
            </a:br>
            <a:r>
              <a:rPr lang="fr-FR" dirty="0"/>
              <a:t>Organisation </a:t>
            </a:r>
          </a:p>
        </p:txBody>
      </p:sp>
      <p:sp>
        <p:nvSpPr>
          <p:cNvPr id="14" name="Subtitle 2">
            <a:extLst>
              <a:ext uri="{FF2B5EF4-FFF2-40B4-BE49-F238E27FC236}">
                <a16:creationId xmlns:a16="http://schemas.microsoft.com/office/drawing/2014/main" id="{B3FE5606-93AE-432B-A903-6B6738C92ED2}"/>
              </a:ext>
            </a:extLst>
          </p:cNvPr>
          <p:cNvSpPr txBox="1">
            <a:spLocks/>
          </p:cNvSpPr>
          <p:nvPr userDrawn="1"/>
        </p:nvSpPr>
        <p:spPr>
          <a:xfrm>
            <a:off x="2453710" y="2208810"/>
            <a:ext cx="9144000" cy="1091344"/>
          </a:xfrm>
          <a:prstGeom prst="rect">
            <a:avLst/>
          </a:prstGeom>
        </p:spPr>
        <p:txBody>
          <a:bodyPr vert="horz" lIns="91440" tIns="45720" rIns="91440" bIns="45720" rtlCol="0">
            <a:normAutofit/>
          </a:bodyPr>
          <a:lstStyle>
            <a:lvl1pPr marL="0" indent="0" algn="r" defTabSz="914400" rtl="0" eaLnBrk="1" latinLnBrk="0" hangingPunct="1">
              <a:lnSpc>
                <a:spcPct val="100000"/>
              </a:lnSpc>
              <a:spcBef>
                <a:spcPts val="1000"/>
              </a:spcBef>
              <a:buClr>
                <a:schemeClr val="accent4"/>
              </a:buClr>
              <a:buFont typeface="Arial" panose="020B0604020202020204" pitchFamily="34" charset="0"/>
              <a:buNone/>
              <a:defRPr sz="1800" b="0" kern="1200">
                <a:solidFill>
                  <a:schemeClr val="bg1"/>
                </a:solidFill>
                <a:latin typeface="+mn-lt"/>
                <a:ea typeface="+mn-ea"/>
                <a:cs typeface="+mn-cs"/>
              </a:defRPr>
            </a:lvl1pPr>
            <a:lvl2pPr marL="457200" indent="0" algn="ctr" defTabSz="914400" rtl="0" eaLnBrk="1" latinLnBrk="0" hangingPunct="1">
              <a:lnSpc>
                <a:spcPct val="100000"/>
              </a:lnSpc>
              <a:spcBef>
                <a:spcPts val="500"/>
              </a:spcBef>
              <a:buClr>
                <a:schemeClr val="accent4"/>
              </a:buClr>
              <a:buFont typeface="Arial" panose="020B0604020202020204" pitchFamily="34" charset="0"/>
              <a:buNone/>
              <a:defRPr sz="2000" b="0" kern="1200">
                <a:solidFill>
                  <a:schemeClr val="accent2"/>
                </a:solidFill>
                <a:latin typeface="+mn-lt"/>
                <a:ea typeface="+mn-ea"/>
                <a:cs typeface="+mn-cs"/>
              </a:defRPr>
            </a:lvl2pPr>
            <a:lvl3pPr marL="914400" indent="0" algn="ctr" defTabSz="914400" rtl="0" eaLnBrk="1" latinLnBrk="0" hangingPunct="1">
              <a:lnSpc>
                <a:spcPct val="100000"/>
              </a:lnSpc>
              <a:spcBef>
                <a:spcPts val="500"/>
              </a:spcBef>
              <a:buClr>
                <a:schemeClr val="accent4"/>
              </a:buClr>
              <a:buFont typeface="Arial" panose="020B0604020202020204" pitchFamily="34" charset="0"/>
              <a:buNone/>
              <a:defRPr sz="1800" b="0" kern="1200">
                <a:solidFill>
                  <a:schemeClr val="accent2"/>
                </a:solidFill>
                <a:latin typeface="+mn-lt"/>
                <a:ea typeface="+mn-ea"/>
                <a:cs typeface="+mn-cs"/>
              </a:defRPr>
            </a:lvl3pPr>
            <a:lvl4pPr marL="1371600" indent="0" algn="ctr" defTabSz="914400" rtl="0" eaLnBrk="1" latinLnBrk="0" hangingPunct="1">
              <a:lnSpc>
                <a:spcPct val="100000"/>
              </a:lnSpc>
              <a:spcBef>
                <a:spcPts val="500"/>
              </a:spcBef>
              <a:buClr>
                <a:schemeClr val="accent4"/>
              </a:buClr>
              <a:buFont typeface="Arial" panose="020B0604020202020204" pitchFamily="34" charset="0"/>
              <a:buNone/>
              <a:defRPr lang="en-US" sz="1600" b="0" kern="1200">
                <a:solidFill>
                  <a:schemeClr val="accent2"/>
                </a:solidFill>
                <a:latin typeface="+mn-lt"/>
                <a:ea typeface="+mn-ea"/>
                <a:cs typeface="+mn-cs"/>
              </a:defRPr>
            </a:lvl4pPr>
            <a:lvl5pPr marL="1828800" indent="0" algn="ctr" defTabSz="914400" rtl="0" eaLnBrk="1" latinLnBrk="0" hangingPunct="1">
              <a:lnSpc>
                <a:spcPct val="100000"/>
              </a:lnSpc>
              <a:spcBef>
                <a:spcPts val="500"/>
              </a:spcBef>
              <a:buClr>
                <a:schemeClr val="accent4"/>
              </a:buClr>
              <a:buFont typeface="Arial" panose="020B0604020202020204" pitchFamily="34" charset="0"/>
              <a:buNone/>
              <a:defRPr sz="1600" b="0" kern="1200">
                <a:solidFill>
                  <a:schemeClr val="accent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5400" dirty="0" err="1"/>
              <a:t>Evolve</a:t>
            </a:r>
            <a:endParaRPr lang="fr-FR" sz="4000" dirty="0"/>
          </a:p>
        </p:txBody>
      </p:sp>
    </p:spTree>
    <p:extLst>
      <p:ext uri="{BB962C8B-B14F-4D97-AF65-F5344CB8AC3E}">
        <p14:creationId xmlns:p14="http://schemas.microsoft.com/office/powerpoint/2010/main" val="58439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91706-58CA-4888-8400-911B0719DFDD}"/>
              </a:ext>
            </a:extLst>
          </p:cNvPr>
          <p:cNvSpPr>
            <a:spLocks noGrp="1"/>
          </p:cNvSpPr>
          <p:nvPr>
            <p:ph type="title"/>
          </p:nvPr>
        </p:nvSpPr>
        <p:spPr>
          <a:xfrm>
            <a:off x="2403834" y="365125"/>
            <a:ext cx="8949965" cy="911225"/>
          </a:xfrm>
        </p:spPr>
        <p:txBody>
          <a:bodyPr/>
          <a:lstStyle>
            <a:lvl1pPr>
              <a:defRPr b="1"/>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73B5FFBD-1FB9-410A-A096-9F71C366C4E6}"/>
              </a:ext>
            </a:extLst>
          </p:cNvPr>
          <p:cNvSpPr>
            <a:spLocks noGrp="1"/>
          </p:cNvSpPr>
          <p:nvPr>
            <p:ph idx="1"/>
          </p:nvPr>
        </p:nvSpPr>
        <p:spPr>
          <a:xfrm>
            <a:off x="2403834" y="1489723"/>
            <a:ext cx="8949966" cy="4351338"/>
          </a:xfrm>
        </p:spPr>
        <p:txBody>
          <a:bodyPr>
            <a:normAutofit/>
          </a:bodyPr>
          <a:lstStyle>
            <a:lvl1pPr marL="0" marR="0" indent="0" algn="l" defTabSz="914400" rtl="0" eaLnBrk="1" fontAlgn="auto" latinLnBrk="0" hangingPunct="1">
              <a:lnSpc>
                <a:spcPct val="100000"/>
              </a:lnSpc>
              <a:spcBef>
                <a:spcPts val="1000"/>
              </a:spcBef>
              <a:spcAft>
                <a:spcPts val="0"/>
              </a:spcAft>
              <a:buClr>
                <a:srgbClr val="E8BB64"/>
              </a:buClr>
              <a:buSzTx/>
              <a:buFont typeface="Arial" panose="020B0604020202020204" pitchFamily="34" charset="0"/>
              <a:buNone/>
              <a:tabLst/>
              <a:defRPr sz="2400" b="0">
                <a:solidFill>
                  <a:schemeClr val="accent1"/>
                </a:solidFill>
              </a:defRPr>
            </a:lvl1pPr>
            <a:lvl2pPr marL="685800" marR="0" indent="-228600" algn="l" defTabSz="914400" rtl="0" eaLnBrk="1" fontAlgn="auto" latinLnBrk="0" hangingPunct="1">
              <a:lnSpc>
                <a:spcPct val="100000"/>
              </a:lnSpc>
              <a:spcBef>
                <a:spcPts val="500"/>
              </a:spcBef>
              <a:spcAft>
                <a:spcPts val="0"/>
              </a:spcAft>
              <a:buClr>
                <a:srgbClr val="E8BB64"/>
              </a:buClr>
              <a:buSzTx/>
              <a:buFont typeface="Arial" panose="020B0604020202020204" pitchFamily="34" charset="0"/>
              <a:buChar char="•"/>
              <a:tabLst/>
              <a:defRPr sz="2000">
                <a:solidFill>
                  <a:schemeClr val="accent1"/>
                </a:solidFill>
              </a:defRPr>
            </a:lvl2pPr>
            <a:lvl3pPr marL="1143000" marR="0" indent="-228600" algn="l" defTabSz="914400" rtl="0" eaLnBrk="1" fontAlgn="auto" latinLnBrk="0" hangingPunct="1">
              <a:lnSpc>
                <a:spcPct val="100000"/>
              </a:lnSpc>
              <a:spcBef>
                <a:spcPts val="500"/>
              </a:spcBef>
              <a:spcAft>
                <a:spcPts val="0"/>
              </a:spcAft>
              <a:buClr>
                <a:srgbClr val="E8BB64"/>
              </a:buClr>
              <a:buSzTx/>
              <a:buFont typeface="Arial" panose="020B0604020202020204" pitchFamily="34" charset="0"/>
              <a:buChar char="•"/>
              <a:tabLst/>
              <a:defRPr sz="1800">
                <a:solidFill>
                  <a:schemeClr val="accent1"/>
                </a:solidFill>
              </a:defRPr>
            </a:lvl3pPr>
            <a:lvl4pPr marL="1600200" marR="0" indent="-228600" algn="l" defTabSz="914400" rtl="0" eaLnBrk="1" fontAlgn="auto" latinLnBrk="0" hangingPunct="1">
              <a:lnSpc>
                <a:spcPct val="100000"/>
              </a:lnSpc>
              <a:spcBef>
                <a:spcPts val="500"/>
              </a:spcBef>
              <a:spcAft>
                <a:spcPts val="0"/>
              </a:spcAft>
              <a:buClr>
                <a:srgbClr val="E8BB64"/>
              </a:buClr>
              <a:buSzTx/>
              <a:buFont typeface="Arial" panose="020B0604020202020204" pitchFamily="34" charset="0"/>
              <a:buChar char="•"/>
              <a:tabLst/>
              <a:defRPr sz="1600">
                <a:solidFill>
                  <a:schemeClr val="accent1"/>
                </a:solidFill>
              </a:defRPr>
            </a:lvl4pPr>
            <a:lvl5pPr marL="2057400" marR="0" indent="-228600" algn="l" defTabSz="914400" rtl="0" eaLnBrk="1" fontAlgn="auto" latinLnBrk="0" hangingPunct="1">
              <a:lnSpc>
                <a:spcPct val="100000"/>
              </a:lnSpc>
              <a:spcBef>
                <a:spcPts val="500"/>
              </a:spcBef>
              <a:spcAft>
                <a:spcPts val="0"/>
              </a:spcAft>
              <a:buClr>
                <a:srgbClr val="E8BB64"/>
              </a:buClr>
              <a:buSzTx/>
              <a:buFont typeface="Arial" panose="020B0604020202020204" pitchFamily="34" charset="0"/>
              <a:buChar char="•"/>
              <a:tabLst/>
              <a:defRPr sz="1600">
                <a:solidFill>
                  <a:schemeClr val="accent1"/>
                </a:solidFill>
              </a:defRPr>
            </a:lvl5pPr>
          </a:lstStyle>
          <a:p>
            <a:pPr marL="228600" marR="0" lvl="0" indent="-228600" algn="l" defTabSz="914400" rtl="0" eaLnBrk="1" fontAlgn="auto" latinLnBrk="0" hangingPunct="1">
              <a:lnSpc>
                <a:spcPct val="90000"/>
              </a:lnSpc>
              <a:spcBef>
                <a:spcPts val="1000"/>
              </a:spcBef>
              <a:spcAft>
                <a:spcPts val="0"/>
              </a:spcAft>
              <a:buClr>
                <a:srgbClr val="E8BB6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A3838"/>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
                <a:srgbClr val="E8BB64"/>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A3838"/>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
                <a:srgbClr val="E8BB64"/>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A3838"/>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
                <a:srgbClr val="E8BB6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A3838"/>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
                <a:srgbClr val="E8BB64"/>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A3838"/>
                </a:solidFill>
                <a:effectLst/>
                <a:uLnTx/>
                <a:uFillTx/>
                <a:latin typeface="+mn-lt"/>
                <a:ea typeface="+mn-ea"/>
                <a:cs typeface="+mn-cs"/>
              </a:rPr>
              <a:t>Fifth level</a:t>
            </a:r>
            <a:endParaRPr kumimoji="0" lang="en-AU" sz="1600" b="0" i="0" u="none" strike="noStrike" kern="1200" cap="none" spc="0" normalizeH="0" baseline="0" noProof="0" dirty="0">
              <a:ln>
                <a:noFill/>
              </a:ln>
              <a:solidFill>
                <a:srgbClr val="3A3838"/>
              </a:solidFill>
              <a:effectLst/>
              <a:uLnTx/>
              <a:uFillTx/>
              <a:latin typeface="+mn-lt"/>
              <a:ea typeface="+mn-ea"/>
              <a:cs typeface="+mn-cs"/>
            </a:endParaRPr>
          </a:p>
        </p:txBody>
      </p:sp>
    </p:spTree>
    <p:extLst>
      <p:ext uri="{BB962C8B-B14F-4D97-AF65-F5344CB8AC3E}">
        <p14:creationId xmlns:p14="http://schemas.microsoft.com/office/powerpoint/2010/main" val="301694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DC1A1B7-8761-42BF-9DAA-3E5EA6A34DCC}"/>
              </a:ext>
            </a:extLst>
          </p:cNvPr>
          <p:cNvSpPr>
            <a:spLocks noGrp="1"/>
          </p:cNvSpPr>
          <p:nvPr>
            <p:ph type="title"/>
          </p:nvPr>
        </p:nvSpPr>
        <p:spPr>
          <a:xfrm>
            <a:off x="831850" y="1709738"/>
            <a:ext cx="10515600" cy="2852737"/>
          </a:xfrm>
        </p:spPr>
        <p:txBody>
          <a:bodyPr anchor="b"/>
          <a:lstStyle>
            <a:lvl1pPr>
              <a:lnSpc>
                <a:spcPct val="100000"/>
              </a:lnSpc>
              <a:defRPr sz="6000"/>
            </a:lvl1pPr>
          </a:lstStyle>
          <a:p>
            <a:r>
              <a:rPr lang="en-US" dirty="0"/>
              <a:t>Click to edit Master title style</a:t>
            </a:r>
            <a:endParaRPr lang="en-AU" dirty="0"/>
          </a:p>
        </p:txBody>
      </p:sp>
      <p:sp>
        <p:nvSpPr>
          <p:cNvPr id="20" name="Text Placeholder 2">
            <a:extLst>
              <a:ext uri="{FF2B5EF4-FFF2-40B4-BE49-F238E27FC236}">
                <a16:creationId xmlns:a16="http://schemas.microsoft.com/office/drawing/2014/main" id="{A8C3A303-F6DD-47BB-AECE-9AFE54A62665}"/>
              </a:ext>
            </a:extLst>
          </p:cNvPr>
          <p:cNvSpPr>
            <a:spLocks noGrp="1"/>
          </p:cNvSpPr>
          <p:nvPr>
            <p:ph type="body" idx="1"/>
          </p:nvPr>
        </p:nvSpPr>
        <p:spPr>
          <a:xfrm>
            <a:off x="831850" y="4589463"/>
            <a:ext cx="10515600" cy="90617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403210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F769-15B4-4DE9-AE21-5CBB095307F5}"/>
              </a:ext>
            </a:extLst>
          </p:cNvPr>
          <p:cNvSpPr>
            <a:spLocks noGrp="1"/>
          </p:cNvSpPr>
          <p:nvPr>
            <p:ph type="title"/>
          </p:nvPr>
        </p:nvSpPr>
        <p:spPr>
          <a:xfrm>
            <a:off x="2295330" y="365125"/>
            <a:ext cx="9058469" cy="911225"/>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2FFEBDA-73A0-40D8-8D95-516D8415E5EC}"/>
              </a:ext>
            </a:extLst>
          </p:cNvPr>
          <p:cNvSpPr>
            <a:spLocks noGrp="1"/>
          </p:cNvSpPr>
          <p:nvPr>
            <p:ph sz="half" idx="1"/>
          </p:nvPr>
        </p:nvSpPr>
        <p:spPr>
          <a:xfrm>
            <a:off x="838200" y="150838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6867802F-17F1-4C75-9B3C-0097B1C7B3A8}"/>
              </a:ext>
            </a:extLst>
          </p:cNvPr>
          <p:cNvSpPr>
            <a:spLocks noGrp="1"/>
          </p:cNvSpPr>
          <p:nvPr>
            <p:ph sz="half" idx="2"/>
          </p:nvPr>
        </p:nvSpPr>
        <p:spPr>
          <a:xfrm>
            <a:off x="6172200" y="150838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0154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2068-2B35-4337-B729-3D12DA29F262}"/>
              </a:ext>
            </a:extLst>
          </p:cNvPr>
          <p:cNvSpPr>
            <a:spLocks noGrp="1"/>
          </p:cNvSpPr>
          <p:nvPr>
            <p:ph type="title"/>
          </p:nvPr>
        </p:nvSpPr>
        <p:spPr>
          <a:xfrm>
            <a:off x="839788" y="866776"/>
            <a:ext cx="10515600" cy="823912"/>
          </a:xfrm>
        </p:spPr>
        <p:txBody>
          <a:bodyPr/>
          <a:lstStyle>
            <a:lvl1pPr>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8F5904-6E2E-45F7-8EA2-7997CE484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F92E3B-100E-438A-8E29-970F41216A3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2F0B7FE2-DA41-40B9-BB98-0582FEF78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EC604D-1E33-4DAE-939B-4A38228119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1917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D1FDBF-C09A-44E7-BAE7-CD490EBC4569}"/>
              </a:ext>
            </a:extLst>
          </p:cNvPr>
          <p:cNvSpPr>
            <a:spLocks noGrp="1"/>
          </p:cNvSpPr>
          <p:nvPr>
            <p:ph type="title"/>
          </p:nvPr>
        </p:nvSpPr>
        <p:spPr>
          <a:xfrm>
            <a:off x="2360644" y="365125"/>
            <a:ext cx="8993155" cy="911225"/>
          </a:xfrm>
        </p:spPr>
        <p:txBody>
          <a:bodyPr/>
          <a:lstStyle/>
          <a:p>
            <a:r>
              <a:rPr lang="en-US"/>
              <a:t>Click to edit Master title style</a:t>
            </a:r>
            <a:endParaRPr lang="en-AU"/>
          </a:p>
        </p:txBody>
      </p:sp>
    </p:spTree>
    <p:extLst>
      <p:ext uri="{BB962C8B-B14F-4D97-AF65-F5344CB8AC3E}">
        <p14:creationId xmlns:p14="http://schemas.microsoft.com/office/powerpoint/2010/main" val="148724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7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1A80-0DF7-45B6-A2FD-5AFCEDA77DEB}"/>
              </a:ext>
            </a:extLst>
          </p:cNvPr>
          <p:cNvSpPr>
            <a:spLocks noGrp="1"/>
          </p:cNvSpPr>
          <p:nvPr>
            <p:ph type="title"/>
          </p:nvPr>
        </p:nvSpPr>
        <p:spPr>
          <a:xfrm>
            <a:off x="839788" y="1054358"/>
            <a:ext cx="3932237" cy="1003041"/>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EB83963-EC61-4353-85D4-1EE232D42D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6E8960C-FBCB-43A6-8683-59C77AB7C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5021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353251-EFAA-457E-9154-2F741535A60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5442" y="5883810"/>
            <a:ext cx="1900056" cy="922096"/>
          </a:xfrm>
          <a:prstGeom prst="rect">
            <a:avLst/>
          </a:prstGeom>
        </p:spPr>
      </p:pic>
      <p:pic>
        <p:nvPicPr>
          <p:cNvPr id="10" name="Picture 9">
            <a:extLst>
              <a:ext uri="{FF2B5EF4-FFF2-40B4-BE49-F238E27FC236}">
                <a16:creationId xmlns:a16="http://schemas.microsoft.com/office/drawing/2014/main" id="{431CF023-6E82-4E76-BB7E-CB36B7A97EF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5443" y="367149"/>
            <a:ext cx="1900056" cy="531316"/>
          </a:xfrm>
          <a:prstGeom prst="rect">
            <a:avLst/>
          </a:prstGeom>
        </p:spPr>
      </p:pic>
      <p:sp>
        <p:nvSpPr>
          <p:cNvPr id="11" name="TextBox 8">
            <a:extLst>
              <a:ext uri="{FF2B5EF4-FFF2-40B4-BE49-F238E27FC236}">
                <a16:creationId xmlns:a16="http://schemas.microsoft.com/office/drawing/2014/main" id="{A52329C6-5629-4031-B976-81FA7C304C78}"/>
              </a:ext>
            </a:extLst>
          </p:cNvPr>
          <p:cNvSpPr txBox="1"/>
          <p:nvPr userDrawn="1"/>
        </p:nvSpPr>
        <p:spPr>
          <a:xfrm>
            <a:off x="9894493" y="6074310"/>
            <a:ext cx="2062065"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400" b="1" dirty="0">
                <a:solidFill>
                  <a:srgbClr val="294864"/>
                </a:solidFill>
              </a:rPr>
              <a:t>@</a:t>
            </a:r>
            <a:r>
              <a:rPr lang="en-AU" sz="1400" b="1" dirty="0" err="1">
                <a:solidFill>
                  <a:srgbClr val="294864"/>
                </a:solidFill>
              </a:rPr>
              <a:t>TheRACP</a:t>
            </a:r>
            <a:endParaRPr lang="en-AU" sz="1400" b="1" dirty="0">
              <a:solidFill>
                <a:srgbClr val="294864"/>
              </a:solidFill>
            </a:endParaRPr>
          </a:p>
          <a:p>
            <a:pPr algn="r"/>
            <a:r>
              <a:rPr lang="en-AU" sz="1400" b="1" dirty="0">
                <a:solidFill>
                  <a:srgbClr val="294864"/>
                </a:solidFill>
              </a:rPr>
              <a:t>#</a:t>
            </a:r>
            <a:r>
              <a:rPr lang="en-AU" sz="1400" b="1" dirty="0" err="1">
                <a:solidFill>
                  <a:srgbClr val="294864"/>
                </a:solidFill>
              </a:rPr>
              <a:t>racpEvolve</a:t>
            </a:r>
            <a:endParaRPr lang="en-AU" sz="1400" b="1" dirty="0">
              <a:solidFill>
                <a:srgbClr val="294864"/>
              </a:solidFill>
            </a:endParaRPr>
          </a:p>
          <a:p>
            <a:pPr algn="r"/>
            <a:r>
              <a:rPr lang="en-AU" sz="1400" b="1" dirty="0">
                <a:solidFill>
                  <a:srgbClr val="294864"/>
                </a:solidFill>
              </a:rPr>
              <a:t>www.evolve.edu.au </a:t>
            </a:r>
          </a:p>
        </p:txBody>
      </p:sp>
      <p:sp>
        <p:nvSpPr>
          <p:cNvPr id="2" name="Title Placeholder 1">
            <a:extLst>
              <a:ext uri="{FF2B5EF4-FFF2-40B4-BE49-F238E27FC236}">
                <a16:creationId xmlns:a16="http://schemas.microsoft.com/office/drawing/2014/main" id="{B938B456-ACB1-4349-B28C-AB63E30E5020}"/>
              </a:ext>
            </a:extLst>
          </p:cNvPr>
          <p:cNvSpPr>
            <a:spLocks noGrp="1"/>
          </p:cNvSpPr>
          <p:nvPr>
            <p:ph type="title"/>
          </p:nvPr>
        </p:nvSpPr>
        <p:spPr>
          <a:xfrm>
            <a:off x="2419927" y="365125"/>
            <a:ext cx="8933872" cy="911225"/>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24B84DD-2FFC-4F6E-BE4D-172DB2835295}"/>
              </a:ext>
            </a:extLst>
          </p:cNvPr>
          <p:cNvSpPr>
            <a:spLocks noGrp="1"/>
          </p:cNvSpPr>
          <p:nvPr>
            <p:ph type="body" idx="1"/>
          </p:nvPr>
        </p:nvSpPr>
        <p:spPr>
          <a:xfrm>
            <a:off x="2419926" y="1532472"/>
            <a:ext cx="893387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82970063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b="0" kern="1200">
          <a:solidFill>
            <a:schemeClr val="accent2"/>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b="0" kern="1200">
          <a:solidFill>
            <a:schemeClr val="accent2"/>
          </a:solidFill>
          <a:latin typeface="+mn-lt"/>
          <a:ea typeface="+mn-ea"/>
          <a:cs typeface="+mn-cs"/>
        </a:defRPr>
      </a:lvl2pPr>
      <a:lvl3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800" b="0" kern="1200">
          <a:solidFill>
            <a:schemeClr val="accent2"/>
          </a:solidFill>
          <a:latin typeface="+mn-lt"/>
          <a:ea typeface="+mn-ea"/>
          <a:cs typeface="+mn-cs"/>
        </a:defRPr>
      </a:lvl3pPr>
      <a:lvl4pPr marL="1600200" indent="-228600" algn="l" defTabSz="914400" rtl="0" eaLnBrk="1" latinLnBrk="0" hangingPunct="1">
        <a:lnSpc>
          <a:spcPct val="100000"/>
        </a:lnSpc>
        <a:spcBef>
          <a:spcPts val="500"/>
        </a:spcBef>
        <a:buClr>
          <a:schemeClr val="accent4"/>
        </a:buClr>
        <a:buFont typeface="Arial" panose="020B0604020202020204" pitchFamily="34" charset="0"/>
        <a:buChar char="•"/>
        <a:defRPr lang="en-US" sz="1600" b="0" kern="1200" dirty="0" smtClean="0">
          <a:solidFill>
            <a:schemeClr val="accent2"/>
          </a:solidFill>
          <a:latin typeface="+mn-lt"/>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600" b="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2" pos="75" userDrawn="1">
          <p15:clr>
            <a:srgbClr val="F26B43"/>
          </p15:clr>
        </p15:guide>
        <p15:guide id="3" orient="horz" pos="4247" userDrawn="1">
          <p15:clr>
            <a:srgbClr val="F26B43"/>
          </p15:clr>
        </p15:guide>
        <p15:guide id="4" pos="760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evolve.edu.au/recommendation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mailto:evolve@racp.edu.au" TargetMode="External"/><Relationship Id="rId4" Type="http://schemas.openxmlformats.org/officeDocument/2006/relationships/hyperlink" Target="https://evolve.edu.au/evolve-research"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wCkfSRluFE&amp;feature=youtu.b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youtube.com/watch?v=7-4OxLQ6Yss&amp;feature=youtu.be" TargetMode="External"/><Relationship Id="rId4" Type="http://schemas.openxmlformats.org/officeDocument/2006/relationships/hyperlink" Target="https://www.youtube.com/watch?v=ANtozBypOX8&amp;feature=youtu.b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racp.edu.au/fellows/continuing-professional-development/cpd-help-desk/mycpd-framework/2019-mycpd-framework"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volve.edu.au/published-list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F129759-54C0-4047-A1AA-0CF7163F91EC}"/>
              </a:ext>
            </a:extLst>
          </p:cNvPr>
          <p:cNvSpPr>
            <a:spLocks noGrp="1"/>
          </p:cNvSpPr>
          <p:nvPr>
            <p:ph type="title"/>
          </p:nvPr>
        </p:nvSpPr>
        <p:spPr/>
        <p:txBody>
          <a:bodyPr/>
          <a:lstStyle/>
          <a:p>
            <a:r>
              <a:rPr lang="en-AU"/>
              <a:t>Using these slides</a:t>
            </a:r>
            <a:endParaRPr lang="en-AU" dirty="0"/>
          </a:p>
        </p:txBody>
      </p:sp>
      <p:sp>
        <p:nvSpPr>
          <p:cNvPr id="15" name="Content Placeholder 14">
            <a:extLst>
              <a:ext uri="{FF2B5EF4-FFF2-40B4-BE49-F238E27FC236}">
                <a16:creationId xmlns:a16="http://schemas.microsoft.com/office/drawing/2014/main" id="{8E223EF4-BC80-48FD-8336-E4436D46A618}"/>
              </a:ext>
            </a:extLst>
          </p:cNvPr>
          <p:cNvSpPr>
            <a:spLocks noGrp="1"/>
          </p:cNvSpPr>
          <p:nvPr>
            <p:ph idx="1"/>
          </p:nvPr>
        </p:nvSpPr>
        <p:spPr/>
        <p:txBody>
          <a:bodyPr>
            <a:normAutofit fontScale="85000" lnSpcReduction="10000"/>
          </a:bodyPr>
          <a:lstStyle/>
          <a:p>
            <a:pPr marL="342900" indent="-342900">
              <a:lnSpc>
                <a:spcPct val="110000"/>
              </a:lnSpc>
              <a:buFont typeface="Arial" panose="020B0604020202020204" pitchFamily="34" charset="0"/>
              <a:buChar char="•"/>
            </a:pPr>
            <a:r>
              <a:rPr lang="en-AU" dirty="0"/>
              <a:t>This slide deck is intended to support you in talking about Evolve</a:t>
            </a:r>
          </a:p>
          <a:p>
            <a:pPr marL="342900" indent="-342900">
              <a:lnSpc>
                <a:spcPct val="110000"/>
              </a:lnSpc>
              <a:buFont typeface="Arial" panose="020B0604020202020204" pitchFamily="34" charset="0"/>
              <a:buChar char="•"/>
            </a:pPr>
            <a:r>
              <a:rPr lang="en-AU" dirty="0"/>
              <a:t>Take what is relevant to your talk and delete the rest – this slide deck was not designed to be presented in it’s entirety </a:t>
            </a:r>
          </a:p>
          <a:p>
            <a:pPr marL="342900" indent="-342900">
              <a:lnSpc>
                <a:spcPct val="110000"/>
              </a:lnSpc>
              <a:buFont typeface="Arial" panose="020B0604020202020204" pitchFamily="34" charset="0"/>
              <a:buChar char="•"/>
            </a:pPr>
            <a:r>
              <a:rPr lang="en-AU" dirty="0"/>
              <a:t>You can add your own slides by clicking ‘new slide’</a:t>
            </a:r>
          </a:p>
          <a:p>
            <a:pPr marL="342900" indent="-342900">
              <a:lnSpc>
                <a:spcPct val="110000"/>
              </a:lnSpc>
              <a:buFont typeface="Arial" panose="020B0604020202020204" pitchFamily="34" charset="0"/>
              <a:buChar char="•"/>
            </a:pPr>
            <a:r>
              <a:rPr lang="en-AU" dirty="0"/>
              <a:t>To highlight specific recommendations relevant to your talk visit </a:t>
            </a:r>
            <a:r>
              <a:rPr lang="en-AU" dirty="0">
                <a:hlinkClick r:id="rId3"/>
              </a:rPr>
              <a:t>https://evolve.edu.au/recommendations</a:t>
            </a:r>
            <a:endParaRPr lang="en-AU" dirty="0"/>
          </a:p>
          <a:p>
            <a:pPr marL="342900" indent="-342900">
              <a:lnSpc>
                <a:spcPct val="110000"/>
              </a:lnSpc>
              <a:buFont typeface="Arial" panose="020B0604020202020204" pitchFamily="34" charset="0"/>
              <a:buChar char="•"/>
            </a:pPr>
            <a:r>
              <a:rPr lang="en-AU" dirty="0"/>
              <a:t>If you feel like something is missing or would be helpful let us know.</a:t>
            </a:r>
          </a:p>
          <a:p>
            <a:pPr marL="342900" indent="-342900">
              <a:lnSpc>
                <a:spcPct val="110000"/>
              </a:lnSpc>
              <a:buFont typeface="Arial" panose="020B0604020202020204" pitchFamily="34" charset="0"/>
              <a:buChar char="•"/>
            </a:pPr>
            <a:r>
              <a:rPr lang="en-AU" dirty="0"/>
              <a:t>It is also helpful to see what other physicians have presented on. Visit </a:t>
            </a:r>
            <a:r>
              <a:rPr lang="en-AU" dirty="0">
                <a:hlinkClick r:id="rId4"/>
              </a:rPr>
              <a:t>https://evolve.edu.au/evolve-research</a:t>
            </a:r>
            <a:r>
              <a:rPr lang="en-AU" dirty="0"/>
              <a:t> to view other presentations</a:t>
            </a:r>
          </a:p>
          <a:p>
            <a:pPr marL="342900" indent="-342900">
              <a:lnSpc>
                <a:spcPct val="110000"/>
              </a:lnSpc>
              <a:buFont typeface="Arial" panose="020B0604020202020204" pitchFamily="34" charset="0"/>
              <a:buChar char="•"/>
            </a:pPr>
            <a:r>
              <a:rPr lang="en-AU" dirty="0"/>
              <a:t>To share your presentation, provide feedback or request support email </a:t>
            </a:r>
            <a:r>
              <a:rPr lang="en-AU" dirty="0">
                <a:hlinkClick r:id="rId5"/>
              </a:rPr>
              <a:t>evolve@racp.edu.au</a:t>
            </a:r>
            <a:r>
              <a:rPr lang="en-AU" dirty="0"/>
              <a:t> </a:t>
            </a:r>
          </a:p>
          <a:p>
            <a:pPr>
              <a:lnSpc>
                <a:spcPct val="110000"/>
              </a:lnSpc>
            </a:pPr>
            <a:endParaRPr lang="en-AU" dirty="0"/>
          </a:p>
        </p:txBody>
      </p:sp>
    </p:spTree>
    <p:extLst>
      <p:ext uri="{BB962C8B-B14F-4D97-AF65-F5344CB8AC3E}">
        <p14:creationId xmlns:p14="http://schemas.microsoft.com/office/powerpoint/2010/main" val="165074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3C39-0C1F-4AFC-9632-F675A97405A3}"/>
              </a:ext>
            </a:extLst>
          </p:cNvPr>
          <p:cNvSpPr>
            <a:spLocks noGrp="1"/>
          </p:cNvSpPr>
          <p:nvPr>
            <p:ph type="title"/>
          </p:nvPr>
        </p:nvSpPr>
        <p:spPr/>
        <p:txBody>
          <a:bodyPr/>
          <a:lstStyle/>
          <a:p>
            <a:r>
              <a:rPr lang="en-AU" dirty="0"/>
              <a:t>What is high-value care?</a:t>
            </a:r>
          </a:p>
        </p:txBody>
      </p:sp>
      <p:sp>
        <p:nvSpPr>
          <p:cNvPr id="3" name="Content Placeholder 2">
            <a:extLst>
              <a:ext uri="{FF2B5EF4-FFF2-40B4-BE49-F238E27FC236}">
                <a16:creationId xmlns:a16="http://schemas.microsoft.com/office/drawing/2014/main" id="{BA5852BA-B881-4123-8505-39E5D7B5B66C}"/>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AU" sz="3200" dirty="0"/>
              <a:t>Ensuring patients receive the tests, treatments or procedures they need, and not those they don’t.</a:t>
            </a:r>
          </a:p>
          <a:p>
            <a:endParaRPr lang="en-AU" sz="3200" dirty="0"/>
          </a:p>
          <a:p>
            <a:pPr marL="342900" indent="-342900">
              <a:buFont typeface="Arial" panose="020B0604020202020204" pitchFamily="34" charset="0"/>
              <a:buChar char="•"/>
            </a:pPr>
            <a:r>
              <a:rPr lang="en-AU" sz="3200" dirty="0"/>
              <a:t>Using clinical reasoning to enable patient centred care.</a:t>
            </a:r>
          </a:p>
          <a:p>
            <a:endParaRPr lang="en-AU" sz="3200" dirty="0"/>
          </a:p>
          <a:p>
            <a:pPr marL="342900" indent="-342900">
              <a:buFont typeface="Arial" panose="020B0604020202020204" pitchFamily="34" charset="0"/>
              <a:buChar char="•"/>
            </a:pPr>
            <a:r>
              <a:rPr lang="en-AU" sz="3200" dirty="0"/>
              <a:t>Engaging in joint-decision making.</a:t>
            </a:r>
          </a:p>
          <a:p>
            <a:endParaRPr lang="en-AU" dirty="0"/>
          </a:p>
          <a:p>
            <a:endParaRPr lang="en-AU" dirty="0"/>
          </a:p>
        </p:txBody>
      </p:sp>
    </p:spTree>
    <p:extLst>
      <p:ext uri="{BB962C8B-B14F-4D97-AF65-F5344CB8AC3E}">
        <p14:creationId xmlns:p14="http://schemas.microsoft.com/office/powerpoint/2010/main" val="25994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596C-65A8-4CA8-8481-1107E814A3E0}"/>
              </a:ext>
            </a:extLst>
          </p:cNvPr>
          <p:cNvSpPr>
            <a:spLocks noGrp="1"/>
          </p:cNvSpPr>
          <p:nvPr>
            <p:ph type="title"/>
          </p:nvPr>
        </p:nvSpPr>
        <p:spPr>
          <a:xfrm>
            <a:off x="2403834" y="605307"/>
            <a:ext cx="8949965" cy="671043"/>
          </a:xfrm>
        </p:spPr>
        <p:txBody>
          <a:bodyPr>
            <a:normAutofit fontScale="90000"/>
          </a:bodyPr>
          <a:lstStyle/>
          <a:p>
            <a:r>
              <a:rPr lang="en-AU"/>
              <a:t>What does Evolve mean for physicians?</a:t>
            </a:r>
            <a:endParaRPr lang="en-AU" dirty="0"/>
          </a:p>
        </p:txBody>
      </p:sp>
      <p:sp>
        <p:nvSpPr>
          <p:cNvPr id="3" name="Content Placeholder 2">
            <a:extLst>
              <a:ext uri="{FF2B5EF4-FFF2-40B4-BE49-F238E27FC236}">
                <a16:creationId xmlns:a16="http://schemas.microsoft.com/office/drawing/2014/main" id="{FB8FA799-217E-4470-A810-44C29504B378}"/>
              </a:ext>
            </a:extLst>
          </p:cNvPr>
          <p:cNvSpPr>
            <a:spLocks noGrp="1"/>
          </p:cNvSpPr>
          <p:nvPr>
            <p:ph idx="1"/>
          </p:nvPr>
        </p:nvSpPr>
        <p:spPr/>
        <p:txBody>
          <a:bodyPr>
            <a:normAutofit fontScale="92500"/>
          </a:bodyPr>
          <a:lstStyle/>
          <a:p>
            <a:pPr marL="0" lvl="0" indent="0">
              <a:lnSpc>
                <a:spcPct val="100000"/>
              </a:lnSpc>
              <a:spcBef>
                <a:spcPts val="0"/>
              </a:spcBef>
              <a:buClrTx/>
              <a:buNone/>
              <a:defRPr/>
            </a:pPr>
            <a:r>
              <a:rPr lang="en-AU" dirty="0">
                <a:solidFill>
                  <a:prstClr val="black"/>
                </a:solidFill>
                <a:latin typeface="Arial" panose="020B0604020202020204" pitchFamily="34" charset="0"/>
                <a:cs typeface="Arial" panose="020B0604020202020204" pitchFamily="34" charset="0"/>
              </a:rPr>
              <a:t>Evolve ‘Top-Five’ recommendations on low-value practices are developed through a rigorous, peer-reviewed process; led by clinical experts, informed by evidence and guided by consultation.</a:t>
            </a:r>
          </a:p>
          <a:p>
            <a:pPr marL="0" lvl="0" indent="0">
              <a:lnSpc>
                <a:spcPct val="100000"/>
              </a:lnSpc>
              <a:spcBef>
                <a:spcPts val="0"/>
              </a:spcBef>
              <a:buClrTx/>
              <a:buNone/>
              <a:defRPr/>
            </a:pPr>
            <a:endParaRPr lang="en-AU" sz="2600"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ClrTx/>
              <a:buNone/>
              <a:defRPr/>
            </a:pPr>
            <a:r>
              <a:rPr lang="en-AU" sz="2600" b="1" dirty="0">
                <a:solidFill>
                  <a:srgbClr val="00807C"/>
                </a:solidFill>
                <a:latin typeface="Arial" panose="020B0604020202020204" pitchFamily="34" charset="0"/>
                <a:cs typeface="Arial" panose="020B0604020202020204" pitchFamily="34" charset="0"/>
              </a:rPr>
              <a:t>Evolve enables physicians to:</a:t>
            </a:r>
          </a:p>
          <a:p>
            <a:pPr marL="342900" lvl="0" indent="-342900">
              <a:lnSpc>
                <a:spcPct val="100000"/>
              </a:lnSpc>
              <a:spcBef>
                <a:spcPts val="0"/>
              </a:spcBef>
              <a:buClr>
                <a:srgbClr val="E8BB64"/>
              </a:buClr>
              <a:buFont typeface="Arial" panose="020B0604020202020204" pitchFamily="34" charset="0"/>
              <a:buChar char="•"/>
              <a:defRPr/>
            </a:pPr>
            <a:r>
              <a:rPr lang="en-AU" dirty="0">
                <a:solidFill>
                  <a:prstClr val="black"/>
                </a:solidFill>
                <a:latin typeface="Arial" panose="020B0604020202020204" pitchFamily="34" charset="0"/>
                <a:cs typeface="Arial" panose="020B0604020202020204" pitchFamily="34" charset="0"/>
              </a:rPr>
              <a:t>safely and responsibly phase out low-value tests, treatments and procedures, where appropriate </a:t>
            </a:r>
          </a:p>
          <a:p>
            <a:pPr marL="342900" lvl="0" indent="-342900">
              <a:lnSpc>
                <a:spcPct val="100000"/>
              </a:lnSpc>
              <a:spcBef>
                <a:spcPts val="0"/>
              </a:spcBef>
              <a:buClr>
                <a:srgbClr val="E8BB64"/>
              </a:buClr>
              <a:buFont typeface="Arial" panose="020B0604020202020204" pitchFamily="34" charset="0"/>
              <a:buChar char="•"/>
              <a:defRPr/>
            </a:pPr>
            <a:r>
              <a:rPr lang="en-AU" dirty="0">
                <a:solidFill>
                  <a:prstClr val="black"/>
                </a:solidFill>
                <a:latin typeface="Arial" panose="020B0604020202020204" pitchFamily="34" charset="0"/>
                <a:cs typeface="Arial" panose="020B0604020202020204" pitchFamily="34" charset="0"/>
              </a:rPr>
              <a:t>enhance the safety and quality of healthcare</a:t>
            </a:r>
          </a:p>
          <a:p>
            <a:pPr marL="342900" lvl="0" indent="-342900">
              <a:lnSpc>
                <a:spcPct val="100000"/>
              </a:lnSpc>
              <a:spcBef>
                <a:spcPts val="0"/>
              </a:spcBef>
              <a:buClr>
                <a:srgbClr val="E8BB64"/>
              </a:buClr>
              <a:buFont typeface="Arial" panose="020B0604020202020204" pitchFamily="34" charset="0"/>
              <a:buChar char="•"/>
              <a:defRPr/>
            </a:pPr>
            <a:r>
              <a:rPr lang="en-AU" dirty="0">
                <a:solidFill>
                  <a:prstClr val="black"/>
                </a:solidFill>
                <a:latin typeface="Arial" panose="020B0604020202020204" pitchFamily="34" charset="0"/>
                <a:cs typeface="Arial" panose="020B0604020202020204" pitchFamily="34" charset="0"/>
              </a:rPr>
              <a:t>provide high-value care to patients based on evidence and expertise, and </a:t>
            </a:r>
          </a:p>
          <a:p>
            <a:pPr marL="342900" lvl="0" indent="-342900">
              <a:lnSpc>
                <a:spcPct val="100000"/>
              </a:lnSpc>
              <a:spcBef>
                <a:spcPts val="0"/>
              </a:spcBef>
              <a:buClr>
                <a:srgbClr val="E8BB64"/>
              </a:buClr>
              <a:buFont typeface="Arial" panose="020B0604020202020204" pitchFamily="34" charset="0"/>
              <a:buChar char="•"/>
              <a:defRPr/>
            </a:pPr>
            <a:r>
              <a:rPr lang="en-AU" dirty="0">
                <a:solidFill>
                  <a:prstClr val="black"/>
                </a:solidFill>
                <a:latin typeface="Arial" panose="020B0604020202020204" pitchFamily="34" charset="0"/>
                <a:cs typeface="Arial" panose="020B0604020202020204" pitchFamily="34" charset="0"/>
              </a:rPr>
              <a:t>influence the best use of health resources, reducing wasted expenditure and the carbon footprint of the healthcare system</a:t>
            </a:r>
          </a:p>
        </p:txBody>
      </p:sp>
    </p:spTree>
    <p:extLst>
      <p:ext uri="{BB962C8B-B14F-4D97-AF65-F5344CB8AC3E}">
        <p14:creationId xmlns:p14="http://schemas.microsoft.com/office/powerpoint/2010/main" val="381639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0E9E2-D485-4CA4-9580-29AD8741DECF}"/>
              </a:ext>
            </a:extLst>
          </p:cNvPr>
          <p:cNvPicPr>
            <a:picLocks noChangeAspect="1"/>
          </p:cNvPicPr>
          <p:nvPr/>
        </p:nvPicPr>
        <p:blipFill>
          <a:blip r:embed="rId3"/>
          <a:stretch>
            <a:fillRect/>
          </a:stretch>
        </p:blipFill>
        <p:spPr>
          <a:xfrm>
            <a:off x="306231" y="1619037"/>
            <a:ext cx="2080471" cy="3055237"/>
          </a:xfrm>
          <a:prstGeom prst="rect">
            <a:avLst/>
          </a:prstGeom>
          <a:ln w="3175" cap="sq" cmpd="sng">
            <a:solidFill>
              <a:srgbClr val="4472C4"/>
            </a:solidFill>
            <a:prstDash val="solid"/>
            <a:miter lim="800000"/>
          </a:ln>
          <a:effectLst>
            <a:outerShdw blurRad="50800" dist="38100" dir="2700000" algn="tl" rotWithShape="0">
              <a:srgbClr val="000000">
                <a:alpha val="43000"/>
              </a:srgbClr>
            </a:outerShdw>
          </a:effectLst>
        </p:spPr>
      </p:pic>
      <p:sp>
        <p:nvSpPr>
          <p:cNvPr id="6" name="Title 5">
            <a:extLst>
              <a:ext uri="{FF2B5EF4-FFF2-40B4-BE49-F238E27FC236}">
                <a16:creationId xmlns:a16="http://schemas.microsoft.com/office/drawing/2014/main" id="{9A6BF51F-2714-4906-8778-3AC8D53F81E2}"/>
              </a:ext>
            </a:extLst>
          </p:cNvPr>
          <p:cNvSpPr>
            <a:spLocks noGrp="1"/>
          </p:cNvSpPr>
          <p:nvPr>
            <p:ph type="title"/>
          </p:nvPr>
        </p:nvSpPr>
        <p:spPr/>
        <p:txBody>
          <a:bodyPr/>
          <a:lstStyle/>
          <a:p>
            <a:r>
              <a:rPr lang="en-AU"/>
              <a:t>Evolve Top-5 Recommendations</a:t>
            </a:r>
            <a:endParaRPr lang="en-AU" dirty="0"/>
          </a:p>
        </p:txBody>
      </p:sp>
      <p:sp>
        <p:nvSpPr>
          <p:cNvPr id="4" name="Content Placeholder 3">
            <a:extLst>
              <a:ext uri="{FF2B5EF4-FFF2-40B4-BE49-F238E27FC236}">
                <a16:creationId xmlns:a16="http://schemas.microsoft.com/office/drawing/2014/main" id="{9567702B-01AA-45C3-AE8C-2DA83762DBFA}"/>
              </a:ext>
            </a:extLst>
          </p:cNvPr>
          <p:cNvSpPr>
            <a:spLocks noGrp="1"/>
          </p:cNvSpPr>
          <p:nvPr>
            <p:ph idx="1"/>
          </p:nvPr>
        </p:nvSpPr>
        <p:spPr/>
        <p:txBody>
          <a:bodyPr>
            <a:normAutofit lnSpcReduction="10000"/>
          </a:bodyPr>
          <a:lstStyle/>
          <a:p>
            <a:pPr lvl="0"/>
            <a:r>
              <a:rPr lang="en-AU" b="1" dirty="0">
                <a:solidFill>
                  <a:schemeClr val="accent3"/>
                </a:solidFill>
              </a:rPr>
              <a:t>Developing Evolve Recommendations</a:t>
            </a:r>
          </a:p>
          <a:p>
            <a:pPr lvl="0"/>
            <a:r>
              <a:rPr lang="en-AU" dirty="0"/>
              <a:t>Evolve is a partnership between the RACP and specialties. The movement provides a trusted process for each Specialty to remain up-to-date with the latest evidence. The development of Evolve ‘Top-Five’ recommendations is:</a:t>
            </a:r>
          </a:p>
          <a:p>
            <a:pPr lvl="0"/>
            <a:endParaRPr lang="en-AU" dirty="0"/>
          </a:p>
          <a:p>
            <a:pPr marL="342900" lvl="0" indent="-342900">
              <a:buFont typeface="Arial" panose="020B0604020202020204" pitchFamily="34" charset="0"/>
              <a:buChar char="•"/>
            </a:pPr>
            <a:r>
              <a:rPr lang="en-AU" dirty="0"/>
              <a:t>Fellow-led, collaborative, evidence and consensus-based</a:t>
            </a:r>
          </a:p>
          <a:p>
            <a:pPr marL="342900" lvl="0" indent="-342900">
              <a:buFont typeface="Arial" panose="020B0604020202020204" pitchFamily="34" charset="0"/>
              <a:buChar char="•"/>
            </a:pPr>
            <a:r>
              <a:rPr lang="en-AU" dirty="0"/>
              <a:t>flexible – guided by agreed criteria, the process allows for adaptability in approach and pathways tailored to Specialties, and</a:t>
            </a:r>
          </a:p>
          <a:p>
            <a:pPr marL="342900" lvl="0" indent="-342900">
              <a:buFont typeface="Arial" panose="020B0604020202020204" pitchFamily="34" charset="0"/>
              <a:buChar char="•"/>
            </a:pPr>
            <a:r>
              <a:rPr lang="en-AU" dirty="0"/>
              <a:t>transparent.</a:t>
            </a:r>
          </a:p>
          <a:p>
            <a:endParaRPr lang="en-AU" dirty="0"/>
          </a:p>
        </p:txBody>
      </p:sp>
    </p:spTree>
    <p:extLst>
      <p:ext uri="{BB962C8B-B14F-4D97-AF65-F5344CB8AC3E}">
        <p14:creationId xmlns:p14="http://schemas.microsoft.com/office/powerpoint/2010/main" val="51012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E0D4AA9-EB6D-4225-B953-B8C941DB78B1}"/>
              </a:ext>
            </a:extLst>
          </p:cNvPr>
          <p:cNvGraphicFramePr/>
          <p:nvPr>
            <p:extLst>
              <p:ext uri="{D42A27DB-BD31-4B8C-83A1-F6EECF244321}">
                <p14:modId xmlns:p14="http://schemas.microsoft.com/office/powerpoint/2010/main" val="1052893657"/>
              </p:ext>
            </p:extLst>
          </p:nvPr>
        </p:nvGraphicFramePr>
        <p:xfrm>
          <a:off x="650971" y="1037758"/>
          <a:ext cx="10900229" cy="3929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AA913A74-1A06-4A10-836A-47ECA9E04EC8}"/>
              </a:ext>
            </a:extLst>
          </p:cNvPr>
          <p:cNvSpPr/>
          <p:nvPr/>
        </p:nvSpPr>
        <p:spPr>
          <a:xfrm>
            <a:off x="4197665" y="4659098"/>
            <a:ext cx="4191592" cy="1815882"/>
          </a:xfrm>
          <a:prstGeom prst="rect">
            <a:avLst/>
          </a:prstGeom>
          <a:ln w="28575">
            <a:solidFill>
              <a:schemeClr val="tx2"/>
            </a:solidFill>
          </a:ln>
        </p:spPr>
        <p:txBody>
          <a:bodyPr wrap="square">
            <a:spAutoFit/>
          </a:bodyPr>
          <a:lstStyle/>
          <a:p>
            <a:pPr lvl="0"/>
            <a:r>
              <a:rPr lang="en-AU" sz="1400" b="1" dirty="0">
                <a:latin typeface="Arial" panose="020B0604020202020204" pitchFamily="34" charset="0"/>
                <a:cs typeface="Arial" panose="020B0604020202020204" pitchFamily="34" charset="0"/>
              </a:rPr>
              <a:t>Guiding Questions:</a:t>
            </a:r>
          </a:p>
          <a:p>
            <a:pPr marL="285750" lvl="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Is this practice overused, of little or no benefit, or may cause unnecessary harm?</a:t>
            </a:r>
          </a:p>
          <a:p>
            <a:pPr marL="285750" lvl="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Is this practice undertaken mainly by the specialty?</a:t>
            </a:r>
          </a:p>
          <a:p>
            <a:pPr marL="285750" lvl="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Is this practice undertaken with noticeable frequency in the specialty or the health system?</a:t>
            </a:r>
          </a:p>
        </p:txBody>
      </p:sp>
      <p:sp>
        <p:nvSpPr>
          <p:cNvPr id="14" name="Arrow: Down 13">
            <a:extLst>
              <a:ext uri="{FF2B5EF4-FFF2-40B4-BE49-F238E27FC236}">
                <a16:creationId xmlns:a16="http://schemas.microsoft.com/office/drawing/2014/main" id="{96990D93-7BDE-4EE8-A9B8-975579E835C4}"/>
              </a:ext>
            </a:extLst>
          </p:cNvPr>
          <p:cNvSpPr/>
          <p:nvPr/>
        </p:nvSpPr>
        <p:spPr>
          <a:xfrm rot="19513340">
            <a:off x="3882564" y="4063248"/>
            <a:ext cx="164183" cy="58058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17" name="Title 16">
            <a:extLst>
              <a:ext uri="{FF2B5EF4-FFF2-40B4-BE49-F238E27FC236}">
                <a16:creationId xmlns:a16="http://schemas.microsoft.com/office/drawing/2014/main" id="{455E3820-C0B0-438F-95C9-5C7538DD5E8D}"/>
              </a:ext>
            </a:extLst>
          </p:cNvPr>
          <p:cNvSpPr>
            <a:spLocks noGrp="1"/>
          </p:cNvSpPr>
          <p:nvPr>
            <p:ph type="title"/>
          </p:nvPr>
        </p:nvSpPr>
        <p:spPr/>
        <p:txBody>
          <a:bodyPr>
            <a:normAutofit fontScale="90000"/>
          </a:bodyPr>
          <a:lstStyle/>
          <a:p>
            <a:r>
              <a:rPr lang="en-AU"/>
              <a:t>Developing Evolve Recommendations </a:t>
            </a:r>
            <a:endParaRPr lang="en-AU" dirty="0"/>
          </a:p>
        </p:txBody>
      </p:sp>
    </p:spTree>
    <p:extLst>
      <p:ext uri="{BB962C8B-B14F-4D97-AF65-F5344CB8AC3E}">
        <p14:creationId xmlns:p14="http://schemas.microsoft.com/office/powerpoint/2010/main" val="1904188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0E9E2-D485-4CA4-9580-29AD8741DECF}"/>
              </a:ext>
            </a:extLst>
          </p:cNvPr>
          <p:cNvPicPr>
            <a:picLocks noChangeAspect="1"/>
          </p:cNvPicPr>
          <p:nvPr/>
        </p:nvPicPr>
        <p:blipFill>
          <a:blip r:embed="rId3"/>
          <a:stretch>
            <a:fillRect/>
          </a:stretch>
        </p:blipFill>
        <p:spPr>
          <a:xfrm>
            <a:off x="306231" y="1619037"/>
            <a:ext cx="2080471" cy="3055237"/>
          </a:xfrm>
          <a:prstGeom prst="rect">
            <a:avLst/>
          </a:prstGeom>
          <a:ln w="3175" cap="sq" cmpd="sng">
            <a:solidFill>
              <a:srgbClr val="4472C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CD40A8F7-73A9-478D-A93A-2B18CD1296BE}"/>
              </a:ext>
            </a:extLst>
          </p:cNvPr>
          <p:cNvSpPr>
            <a:spLocks noGrp="1"/>
          </p:cNvSpPr>
          <p:nvPr>
            <p:ph type="title"/>
          </p:nvPr>
        </p:nvSpPr>
        <p:spPr>
          <a:xfrm>
            <a:off x="2403834" y="630019"/>
            <a:ext cx="8949965" cy="646331"/>
          </a:xfrm>
        </p:spPr>
        <p:txBody>
          <a:bodyPr/>
          <a:lstStyle/>
          <a:p>
            <a:r>
              <a:rPr lang="en-AU" dirty="0"/>
              <a:t>Evolve Top-5 Recommendations</a:t>
            </a:r>
          </a:p>
        </p:txBody>
      </p:sp>
      <p:sp>
        <p:nvSpPr>
          <p:cNvPr id="4" name="Content Placeholder 3">
            <a:extLst>
              <a:ext uri="{FF2B5EF4-FFF2-40B4-BE49-F238E27FC236}">
                <a16:creationId xmlns:a16="http://schemas.microsoft.com/office/drawing/2014/main" id="{CEDAF65C-AB45-496A-ABB4-4B0641693D67}"/>
              </a:ext>
            </a:extLst>
          </p:cNvPr>
          <p:cNvSpPr>
            <a:spLocks noGrp="1"/>
          </p:cNvSpPr>
          <p:nvPr>
            <p:ph idx="1"/>
          </p:nvPr>
        </p:nvSpPr>
        <p:spPr>
          <a:xfrm>
            <a:off x="2537138" y="1489723"/>
            <a:ext cx="8816662" cy="4351338"/>
          </a:xfrm>
        </p:spPr>
        <p:txBody>
          <a:bodyPr>
            <a:normAutofit fontScale="85000" lnSpcReduction="20000"/>
          </a:bodyPr>
          <a:lstStyle/>
          <a:p>
            <a:r>
              <a:rPr lang="en-AU" dirty="0">
                <a:latin typeface="Arial" panose="020B0604020202020204" pitchFamily="34" charset="0"/>
                <a:cs typeface="Arial" panose="020B0604020202020204" pitchFamily="34" charset="0"/>
              </a:rPr>
              <a:t>There are currently </a:t>
            </a:r>
            <a:r>
              <a:rPr lang="en-AU" dirty="0">
                <a:highlight>
                  <a:srgbClr val="FFFF00"/>
                </a:highlight>
                <a:latin typeface="Arial" panose="020B0604020202020204" pitchFamily="34" charset="0"/>
                <a:cs typeface="Arial" panose="020B0604020202020204" pitchFamily="34" charset="0"/>
              </a:rPr>
              <a:t>27</a:t>
            </a:r>
            <a:r>
              <a:rPr lang="en-AU" dirty="0">
                <a:latin typeface="Arial" panose="020B0604020202020204" pitchFamily="34" charset="0"/>
                <a:cs typeface="Arial" panose="020B0604020202020204" pitchFamily="34" charset="0"/>
              </a:rPr>
              <a:t> Evolve</a:t>
            </a:r>
            <a:r>
              <a:rPr lang="en-AU" b="1" dirty="0">
                <a:latin typeface="Arial" panose="020B0604020202020204" pitchFamily="34" charset="0"/>
                <a:cs typeface="Arial" panose="020B0604020202020204" pitchFamily="34" charset="0"/>
              </a:rPr>
              <a:t> Top 5 Recommendations </a:t>
            </a:r>
            <a:r>
              <a:rPr lang="en-AU" dirty="0">
                <a:latin typeface="Arial" panose="020B0604020202020204" pitchFamily="34" charset="0"/>
                <a:cs typeface="Arial" panose="020B0604020202020204" pitchFamily="34" charset="0"/>
              </a:rPr>
              <a:t>Lists</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available, with more in development. These are reviewed every few years.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Recently released Evolve Top 5 Lists include: </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Australian and New Zealand Society of Nephrology</a:t>
            </a:r>
          </a:p>
          <a:p>
            <a:pPr marL="342900" indent="-342900">
              <a:buFont typeface="Arial" panose="020B0604020202020204" pitchFamily="34" charset="0"/>
              <a:buChar char="•"/>
            </a:pPr>
            <a:r>
              <a:rPr lang="en-AU" dirty="0"/>
              <a:t>Australasian</a:t>
            </a:r>
            <a:r>
              <a:rPr lang="en-AU" dirty="0">
                <a:latin typeface="Arial" panose="020B0604020202020204" pitchFamily="34" charset="0"/>
                <a:cs typeface="Arial" panose="020B0604020202020204" pitchFamily="34" charset="0"/>
              </a:rPr>
              <a:t> Chapter of Addiction Medicine </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Thoracic Society of Australia and New Zealand – Adult</a:t>
            </a:r>
          </a:p>
          <a:p>
            <a:pPr marL="457200" lvl="1" indent="0">
              <a:buNone/>
            </a:pPr>
            <a:endParaRPr lang="en-AU" sz="2400"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Evolve Top 5 Lists currently in development, include:</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Australia and New Zealand Society for Blood Transfusion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Australasian Society of Clinical and Experimental Pharmacologists and Toxicologists (revision)</a:t>
            </a:r>
            <a:endParaRPr lang="en-AU" dirty="0">
              <a:latin typeface="Arial" panose="020B0604020202020204" pitchFamily="34" charset="0"/>
              <a:cs typeface="Arial" panose="020B0604020202020204" pitchFamily="34" charset="0"/>
            </a:endParaRPr>
          </a:p>
          <a:p>
            <a:pPr marL="1028700" lvl="1" indent="-342900"/>
            <a:endParaRPr lang="en-AU" sz="2400" dirty="0">
              <a:latin typeface="Arial" panose="020B0604020202020204" pitchFamily="34" charset="0"/>
              <a:cs typeface="Arial" panose="020B0604020202020204" pitchFamily="34" charset="0"/>
            </a:endParaRPr>
          </a:p>
          <a:p>
            <a:pPr marL="800100" lvl="1" indent="-342900"/>
            <a:endParaRPr lang="en-AU" sz="240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353355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515F20-98CC-4528-BA97-84876107DA2D}"/>
              </a:ext>
            </a:extLst>
          </p:cNvPr>
          <p:cNvSpPr>
            <a:spLocks noGrp="1"/>
          </p:cNvSpPr>
          <p:nvPr>
            <p:ph type="title"/>
          </p:nvPr>
        </p:nvSpPr>
        <p:spPr>
          <a:xfrm>
            <a:off x="2403834" y="630019"/>
            <a:ext cx="8949965" cy="646331"/>
          </a:xfrm>
        </p:spPr>
        <p:txBody>
          <a:bodyPr/>
          <a:lstStyle/>
          <a:p>
            <a:r>
              <a:rPr lang="en-AU" dirty="0"/>
              <a:t>Clinical decision making</a:t>
            </a:r>
          </a:p>
        </p:txBody>
      </p:sp>
      <p:sp>
        <p:nvSpPr>
          <p:cNvPr id="4" name="Content Placeholder 3">
            <a:extLst>
              <a:ext uri="{FF2B5EF4-FFF2-40B4-BE49-F238E27FC236}">
                <a16:creationId xmlns:a16="http://schemas.microsoft.com/office/drawing/2014/main" id="{4E208D76-509D-4D4D-9A0D-30A2983A9C62}"/>
              </a:ext>
            </a:extLst>
          </p:cNvPr>
          <p:cNvSpPr>
            <a:spLocks noGrp="1"/>
          </p:cNvSpPr>
          <p:nvPr>
            <p:ph idx="1"/>
          </p:nvPr>
        </p:nvSpPr>
        <p:spPr/>
        <p:txBody>
          <a:bodyPr>
            <a:normAutofit fontScale="92500" lnSpcReduction="20000"/>
          </a:bodyPr>
          <a:lstStyle/>
          <a:p>
            <a:pPr>
              <a:spcAft>
                <a:spcPts val="1200"/>
              </a:spcAft>
            </a:pPr>
            <a:r>
              <a:rPr lang="en-AU" b="1" dirty="0">
                <a:solidFill>
                  <a:schemeClr val="accent3"/>
                </a:solidFill>
                <a:latin typeface="Arial" panose="020B0604020202020204" pitchFamily="34" charset="0"/>
                <a:cs typeface="Arial" panose="020B0604020202020204" pitchFamily="34" charset="0"/>
              </a:rPr>
              <a:t>Considering individual patients</a:t>
            </a:r>
          </a:p>
          <a:p>
            <a:r>
              <a:rPr lang="en-AU" dirty="0">
                <a:latin typeface="Arial" panose="020B0604020202020204" pitchFamily="34" charset="0"/>
                <a:cs typeface="Arial" panose="020B0604020202020204" pitchFamily="34" charset="0"/>
              </a:rPr>
              <a:t>Evolve encourages </a:t>
            </a:r>
            <a:r>
              <a:rPr lang="en-AU" b="1" dirty="0">
                <a:solidFill>
                  <a:schemeClr val="tx2"/>
                </a:solidFill>
                <a:latin typeface="Arial" panose="020B0604020202020204" pitchFamily="34" charset="0"/>
                <a:cs typeface="Arial" panose="020B0604020202020204" pitchFamily="34" charset="0"/>
              </a:rPr>
              <a:t>shared decision-making </a:t>
            </a:r>
            <a:r>
              <a:rPr lang="en-AU" dirty="0">
                <a:latin typeface="Arial" panose="020B0604020202020204" pitchFamily="34" charset="0"/>
                <a:cs typeface="Arial" panose="020B0604020202020204" pitchFamily="34" charset="0"/>
              </a:rPr>
              <a:t>with a patient and/or carer and reflection on when a clinical practice may </a:t>
            </a:r>
            <a:r>
              <a:rPr lang="en-AU" b="1" dirty="0">
                <a:solidFill>
                  <a:schemeClr val="tx2"/>
                </a:solidFill>
                <a:latin typeface="Arial" panose="020B0604020202020204" pitchFamily="34" charset="0"/>
                <a:cs typeface="Arial" panose="020B0604020202020204" pitchFamily="34" charset="0"/>
              </a:rPr>
              <a:t>not</a:t>
            </a:r>
            <a:r>
              <a:rPr lang="en-AU" dirty="0">
                <a:latin typeface="Arial" panose="020B0604020202020204" pitchFamily="34" charset="0"/>
                <a:cs typeface="Arial" panose="020B0604020202020204" pitchFamily="34" charset="0"/>
              </a:rPr>
              <a:t> be of benefit to a patient. </a:t>
            </a:r>
          </a:p>
          <a:p>
            <a:endParaRPr lang="en-AU" dirty="0">
              <a:latin typeface="Arial" panose="020B0604020202020204" pitchFamily="34" charset="0"/>
              <a:cs typeface="Arial" panose="020B0604020202020204" pitchFamily="34" charset="0"/>
            </a:endParaRPr>
          </a:p>
          <a:p>
            <a:pPr>
              <a:spcAft>
                <a:spcPts val="1200"/>
              </a:spcAft>
            </a:pPr>
            <a:r>
              <a:rPr lang="en-AU" dirty="0">
                <a:latin typeface="Arial" panose="020B0604020202020204" pitchFamily="34" charset="0"/>
                <a:cs typeface="Arial" panose="020B0604020202020204" pitchFamily="34" charset="0"/>
              </a:rPr>
              <a:t>Before making a clinical decision, Evolve encourages physicians to ask themselves: </a:t>
            </a:r>
          </a:p>
          <a:p>
            <a:pPr marL="800100" lvl="1" indent="-342900"/>
            <a:r>
              <a:rPr lang="en-AU" dirty="0">
                <a:latin typeface="Arial" panose="020B0604020202020204" pitchFamily="34" charset="0"/>
                <a:cs typeface="Arial" panose="020B0604020202020204" pitchFamily="34" charset="0"/>
              </a:rPr>
              <a:t>Should I undertake this practice for this patient?</a:t>
            </a:r>
          </a:p>
          <a:p>
            <a:pPr marL="800100" lvl="1" indent="-342900"/>
            <a:r>
              <a:rPr lang="en-AU" dirty="0">
                <a:latin typeface="Arial" panose="020B0604020202020204" pitchFamily="34" charset="0"/>
                <a:cs typeface="Arial" panose="020B0604020202020204" pitchFamily="34" charset="0"/>
              </a:rPr>
              <a:t>Do the risks to the patient outweigh the benefits? </a:t>
            </a:r>
          </a:p>
          <a:p>
            <a:pPr marL="800100" lvl="1" indent="-342900"/>
            <a:r>
              <a:rPr lang="en-AU" dirty="0">
                <a:latin typeface="Arial" panose="020B0604020202020204" pitchFamily="34" charset="0"/>
                <a:cs typeface="Arial" panose="020B0604020202020204" pitchFamily="34" charset="0"/>
              </a:rPr>
              <a:t>Does the patient really need this test, treatment or procedure?</a:t>
            </a:r>
          </a:p>
          <a:p>
            <a:pPr marL="800100" lvl="1" indent="-342900"/>
            <a:r>
              <a:rPr lang="en-AU" dirty="0">
                <a:latin typeface="Arial" panose="020B0604020202020204" pitchFamily="34" charset="0"/>
                <a:cs typeface="Arial" panose="020B0604020202020204" pitchFamily="34" charset="0"/>
              </a:rPr>
              <a:t>Does the Evolve recommendation change my clinical-decision making?</a:t>
            </a:r>
          </a:p>
          <a:p>
            <a:pPr marL="800100" lvl="1" indent="-342900"/>
            <a:r>
              <a:rPr lang="en-AU" dirty="0">
                <a:latin typeface="Arial" panose="020B0604020202020204" pitchFamily="34" charset="0"/>
                <a:cs typeface="Arial" panose="020B0604020202020204" pitchFamily="34" charset="0"/>
              </a:rPr>
              <a:t>Is there a simpler, safer option?</a:t>
            </a:r>
          </a:p>
          <a:p>
            <a:endParaRPr lang="en-AU" dirty="0"/>
          </a:p>
        </p:txBody>
      </p:sp>
    </p:spTree>
    <p:extLst>
      <p:ext uri="{BB962C8B-B14F-4D97-AF65-F5344CB8AC3E}">
        <p14:creationId xmlns:p14="http://schemas.microsoft.com/office/powerpoint/2010/main" val="34402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A33908-B79E-41F8-8BF4-03E1E95B6D36}"/>
              </a:ext>
            </a:extLst>
          </p:cNvPr>
          <p:cNvSpPr>
            <a:spLocks noGrp="1"/>
          </p:cNvSpPr>
          <p:nvPr>
            <p:ph type="title"/>
          </p:nvPr>
        </p:nvSpPr>
        <p:spPr>
          <a:xfrm>
            <a:off x="2403834" y="630019"/>
            <a:ext cx="8949965" cy="646331"/>
          </a:xfrm>
        </p:spPr>
        <p:txBody>
          <a:bodyPr/>
          <a:lstStyle/>
          <a:p>
            <a:r>
              <a:rPr lang="en-AU" dirty="0"/>
              <a:t>Reflecting on clinical practice</a:t>
            </a:r>
          </a:p>
        </p:txBody>
      </p:sp>
      <p:sp>
        <p:nvSpPr>
          <p:cNvPr id="13" name="Content Placeholder 12">
            <a:extLst>
              <a:ext uri="{FF2B5EF4-FFF2-40B4-BE49-F238E27FC236}">
                <a16:creationId xmlns:a16="http://schemas.microsoft.com/office/drawing/2014/main" id="{65E0BF43-9058-4BFA-932C-371DED41B3A2}"/>
              </a:ext>
            </a:extLst>
          </p:cNvPr>
          <p:cNvSpPr>
            <a:spLocks noGrp="1"/>
          </p:cNvSpPr>
          <p:nvPr>
            <p:ph idx="1"/>
          </p:nvPr>
        </p:nvSpPr>
        <p:spPr/>
        <p:txBody>
          <a:bodyPr/>
          <a:lstStyle/>
          <a:p>
            <a:r>
              <a:rPr lang="en-AU" dirty="0">
                <a:latin typeface="Arial" panose="020B0604020202020204" pitchFamily="34" charset="0"/>
                <a:cs typeface="Arial" panose="020B0604020202020204" pitchFamily="34" charset="0"/>
              </a:rPr>
              <a:t>The RACP is encouraging physicians to implement these recommendations in their work and health service.</a:t>
            </a:r>
          </a:p>
          <a:p>
            <a:endParaRPr lang="en-AU" dirty="0">
              <a:latin typeface="Arial" panose="020B0604020202020204" pitchFamily="34" charset="0"/>
              <a:cs typeface="Arial" panose="020B0604020202020204" pitchFamily="34" charset="0"/>
            </a:endParaRPr>
          </a:p>
          <a:p>
            <a:pPr>
              <a:spcAft>
                <a:spcPts val="1200"/>
              </a:spcAft>
            </a:pPr>
            <a:r>
              <a:rPr lang="en-AU" b="1" dirty="0">
                <a:solidFill>
                  <a:schemeClr val="accent3"/>
                </a:solidFill>
                <a:latin typeface="Arial" panose="020B0604020202020204" pitchFamily="34" charset="0"/>
                <a:cs typeface="Arial" panose="020B0604020202020204" pitchFamily="34" charset="0"/>
              </a:rPr>
              <a:t>Reflecting on clinical practice</a:t>
            </a:r>
          </a:p>
          <a:p>
            <a:pPr>
              <a:spcAft>
                <a:spcPts val="1200"/>
              </a:spcAft>
            </a:pPr>
            <a:r>
              <a:rPr lang="en-AU" dirty="0">
                <a:latin typeface="Arial" panose="020B0604020202020204" pitchFamily="34" charset="0"/>
                <a:cs typeface="Arial" panose="020B0604020202020204" pitchFamily="34" charset="0"/>
              </a:rPr>
              <a:t>Evolve encourages physicians to consider: </a:t>
            </a:r>
          </a:p>
          <a:p>
            <a:pPr marL="800100" lvl="1" indent="-342900"/>
            <a:r>
              <a:rPr lang="en-AU" dirty="0">
                <a:latin typeface="Arial" panose="020B0604020202020204" pitchFamily="34" charset="0"/>
                <a:cs typeface="Arial" panose="020B0604020202020204" pitchFamily="34" charset="0"/>
              </a:rPr>
              <a:t>Are these low-value practices that I do? </a:t>
            </a:r>
          </a:p>
          <a:p>
            <a:pPr marL="800100" lvl="1" indent="-342900"/>
            <a:r>
              <a:rPr lang="en-AU" dirty="0">
                <a:latin typeface="Arial" panose="020B0604020202020204" pitchFamily="34" charset="0"/>
                <a:cs typeface="Arial" panose="020B0604020202020204" pitchFamily="34" charset="0"/>
              </a:rPr>
              <a:t>Are these low-value practices that I see happening? </a:t>
            </a:r>
          </a:p>
          <a:p>
            <a:pPr marL="800100" lvl="1" indent="-342900"/>
            <a:r>
              <a:rPr lang="en-AU" dirty="0">
                <a:latin typeface="Arial" panose="020B0604020202020204" pitchFamily="34" charset="0"/>
                <a:cs typeface="Arial" panose="020B0604020202020204" pitchFamily="34" charset="0"/>
              </a:rPr>
              <a:t>Are there systems, processes or expectations that encourage or drive these low-value practices in my health service?</a:t>
            </a:r>
          </a:p>
          <a:p>
            <a:endParaRPr lang="en-AU" dirty="0"/>
          </a:p>
        </p:txBody>
      </p:sp>
    </p:spTree>
    <p:extLst>
      <p:ext uri="{BB962C8B-B14F-4D97-AF65-F5344CB8AC3E}">
        <p14:creationId xmlns:p14="http://schemas.microsoft.com/office/powerpoint/2010/main" val="79189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D510-A269-441B-A445-1239C3E3D059}"/>
              </a:ext>
            </a:extLst>
          </p:cNvPr>
          <p:cNvSpPr>
            <a:spLocks noGrp="1"/>
          </p:cNvSpPr>
          <p:nvPr>
            <p:ph type="title"/>
          </p:nvPr>
        </p:nvSpPr>
        <p:spPr/>
        <p:txBody>
          <a:bodyPr/>
          <a:lstStyle/>
          <a:p>
            <a:r>
              <a:rPr lang="en-AU" dirty="0"/>
              <a:t>What influences clinical decisions?</a:t>
            </a:r>
          </a:p>
        </p:txBody>
      </p:sp>
      <p:sp>
        <p:nvSpPr>
          <p:cNvPr id="3" name="Content Placeholder 2">
            <a:extLst>
              <a:ext uri="{FF2B5EF4-FFF2-40B4-BE49-F238E27FC236}">
                <a16:creationId xmlns:a16="http://schemas.microsoft.com/office/drawing/2014/main" id="{9124DA74-60E7-460D-A5A5-56D20C77D015}"/>
              </a:ext>
            </a:extLst>
          </p:cNvPr>
          <p:cNvSpPr>
            <a:spLocks noGrp="1"/>
          </p:cNvSpPr>
          <p:nvPr>
            <p:ph idx="1"/>
          </p:nvPr>
        </p:nvSpPr>
        <p:spPr>
          <a:xfrm>
            <a:off x="2403834" y="1489723"/>
            <a:ext cx="8949966" cy="5003152"/>
          </a:xfrm>
        </p:spPr>
        <p:txBody>
          <a:bodyPr>
            <a:normAutofit fontScale="77500" lnSpcReduction="20000"/>
          </a:bodyPr>
          <a:lstStyle/>
          <a:p>
            <a:pPr marL="457200" lvl="0" indent="-457200" defTabSz="457200">
              <a:lnSpc>
                <a:spcPct val="120000"/>
              </a:lnSpc>
              <a:spcBef>
                <a:spcPct val="20000"/>
              </a:spcBef>
              <a:spcAft>
                <a:spcPts val="600"/>
              </a:spcAft>
              <a:buClr>
                <a:schemeClr val="accent4"/>
              </a:buClr>
              <a:buFont typeface="Arial" panose="020B0604020202020204" pitchFamily="34" charset="0"/>
              <a:buChar char="•"/>
            </a:pPr>
            <a:r>
              <a:rPr lang="en-AU" sz="3000" dirty="0">
                <a:cs typeface="Arial"/>
              </a:rPr>
              <a:t>Everyday clinical decision-making is largely intuitive, guided by our </a:t>
            </a:r>
            <a:r>
              <a:rPr lang="en-AU" sz="3000" b="1" dirty="0">
                <a:solidFill>
                  <a:schemeClr val="tx2"/>
                </a:solidFill>
                <a:cs typeface="Arial"/>
              </a:rPr>
              <a:t>mental scripts </a:t>
            </a:r>
            <a:r>
              <a:rPr lang="en-AU" sz="3000" dirty="0">
                <a:cs typeface="Arial"/>
              </a:rPr>
              <a:t>or </a:t>
            </a:r>
            <a:r>
              <a:rPr lang="en-AU" sz="3000" b="1" dirty="0" err="1">
                <a:solidFill>
                  <a:schemeClr val="tx2"/>
                </a:solidFill>
                <a:cs typeface="Arial"/>
              </a:rPr>
              <a:t>mindlines</a:t>
            </a:r>
            <a:r>
              <a:rPr lang="en-AU" sz="3000" b="1" dirty="0">
                <a:solidFill>
                  <a:schemeClr val="tx2"/>
                </a:solidFill>
                <a:cs typeface="Arial"/>
              </a:rPr>
              <a:t>.</a:t>
            </a:r>
            <a:br>
              <a:rPr lang="en-AU" sz="3000" b="1" dirty="0">
                <a:cs typeface="Arial"/>
              </a:rPr>
            </a:br>
            <a:r>
              <a:rPr lang="en-AU" sz="3000" dirty="0">
                <a:cs typeface="Arial"/>
              </a:rPr>
              <a:t>These are shaped by:</a:t>
            </a:r>
          </a:p>
          <a:p>
            <a:pPr lvl="1" defTabSz="457200">
              <a:lnSpc>
                <a:spcPct val="120000"/>
              </a:lnSpc>
              <a:spcBef>
                <a:spcPct val="20000"/>
              </a:spcBef>
              <a:spcAft>
                <a:spcPts val="600"/>
              </a:spcAft>
              <a:buClr>
                <a:schemeClr val="accent4"/>
              </a:buClr>
            </a:pPr>
            <a:r>
              <a:rPr lang="en-US" sz="2600" dirty="0">
                <a:cs typeface="Arial"/>
              </a:rPr>
              <a:t>Medical training</a:t>
            </a:r>
            <a:endParaRPr lang="en-AU" sz="2600" dirty="0">
              <a:cs typeface="Arial"/>
            </a:endParaRPr>
          </a:p>
          <a:p>
            <a:pPr lvl="1" defTabSz="457200">
              <a:lnSpc>
                <a:spcPct val="120000"/>
              </a:lnSpc>
              <a:spcBef>
                <a:spcPct val="20000"/>
              </a:spcBef>
              <a:spcAft>
                <a:spcPts val="600"/>
              </a:spcAft>
              <a:buClr>
                <a:schemeClr val="accent4"/>
              </a:buClr>
            </a:pPr>
            <a:r>
              <a:rPr lang="en-AU" sz="2600" dirty="0">
                <a:cs typeface="Arial"/>
              </a:rPr>
              <a:t>Personal experience</a:t>
            </a:r>
          </a:p>
          <a:p>
            <a:pPr lvl="1" defTabSz="457200">
              <a:lnSpc>
                <a:spcPct val="120000"/>
              </a:lnSpc>
              <a:spcBef>
                <a:spcPct val="20000"/>
              </a:spcBef>
              <a:spcAft>
                <a:spcPts val="600"/>
              </a:spcAft>
              <a:buClr>
                <a:schemeClr val="accent4"/>
              </a:buClr>
            </a:pPr>
            <a:r>
              <a:rPr lang="en-AU" sz="2600" dirty="0">
                <a:cs typeface="Arial"/>
              </a:rPr>
              <a:t>Peer opinion</a:t>
            </a:r>
          </a:p>
          <a:p>
            <a:pPr lvl="1" defTabSz="457200">
              <a:lnSpc>
                <a:spcPct val="120000"/>
              </a:lnSpc>
              <a:spcBef>
                <a:spcPct val="20000"/>
              </a:spcBef>
              <a:spcAft>
                <a:spcPts val="600"/>
              </a:spcAft>
              <a:buClr>
                <a:schemeClr val="accent4"/>
              </a:buClr>
            </a:pPr>
            <a:r>
              <a:rPr lang="en-AU" sz="2600" dirty="0">
                <a:cs typeface="Arial"/>
              </a:rPr>
              <a:t>Professional identity</a:t>
            </a:r>
          </a:p>
          <a:p>
            <a:pPr lvl="1" defTabSz="457200">
              <a:lnSpc>
                <a:spcPct val="120000"/>
              </a:lnSpc>
              <a:spcBef>
                <a:spcPct val="20000"/>
              </a:spcBef>
              <a:spcAft>
                <a:spcPts val="600"/>
              </a:spcAft>
              <a:buClr>
                <a:schemeClr val="accent4"/>
              </a:buClr>
            </a:pPr>
            <a:r>
              <a:rPr lang="en-AU" sz="2600" dirty="0">
                <a:cs typeface="Arial"/>
              </a:rPr>
              <a:t>Social norms </a:t>
            </a:r>
          </a:p>
          <a:p>
            <a:pPr defTabSz="457200">
              <a:lnSpc>
                <a:spcPct val="120000"/>
              </a:lnSpc>
              <a:spcBef>
                <a:spcPct val="20000"/>
              </a:spcBef>
              <a:spcAft>
                <a:spcPts val="600"/>
              </a:spcAft>
              <a:buClr>
                <a:schemeClr val="accent4"/>
              </a:buClr>
            </a:pPr>
            <a:r>
              <a:rPr lang="en-AU" sz="3400" dirty="0">
                <a:cs typeface="Arial"/>
              </a:rPr>
              <a:t>And </a:t>
            </a:r>
            <a:r>
              <a:rPr lang="en-AU" sz="3400" b="1" dirty="0">
                <a:solidFill>
                  <a:schemeClr val="tx2"/>
                </a:solidFill>
                <a:cs typeface="Arial"/>
              </a:rPr>
              <a:t>cognitive biases</a:t>
            </a:r>
            <a:r>
              <a:rPr lang="en-AU" sz="3400" dirty="0">
                <a:cs typeface="Arial"/>
              </a:rPr>
              <a:t>: mental rules of thumb or thinking shortcuts.</a:t>
            </a:r>
            <a:br>
              <a:rPr lang="en-AU" sz="3400" dirty="0">
                <a:cs typeface="Arial"/>
              </a:rPr>
            </a:br>
            <a:endParaRPr lang="en-AU" dirty="0">
              <a:cs typeface="Arial"/>
            </a:endParaRPr>
          </a:p>
          <a:p>
            <a:pPr defTabSz="457200">
              <a:spcBef>
                <a:spcPct val="20000"/>
              </a:spcBef>
              <a:spcAft>
                <a:spcPts val="600"/>
              </a:spcAft>
              <a:buClrTx/>
            </a:pPr>
            <a:r>
              <a:rPr lang="en-AU" dirty="0" err="1">
                <a:cs typeface="Arial"/>
              </a:rPr>
              <a:t>Gabbay</a:t>
            </a:r>
            <a:r>
              <a:rPr lang="en-AU" dirty="0">
                <a:cs typeface="Arial"/>
              </a:rPr>
              <a:t> and le May, (British Journal of General Practice 2016)</a:t>
            </a:r>
            <a:endParaRPr lang="en-AU" dirty="0"/>
          </a:p>
        </p:txBody>
      </p:sp>
    </p:spTree>
    <p:extLst>
      <p:ext uri="{BB962C8B-B14F-4D97-AF65-F5344CB8AC3E}">
        <p14:creationId xmlns:p14="http://schemas.microsoft.com/office/powerpoint/2010/main" val="3520413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E095F-1E3F-46E6-A827-74FC17D4B491}"/>
              </a:ext>
            </a:extLst>
          </p:cNvPr>
          <p:cNvSpPr>
            <a:spLocks noGrp="1"/>
          </p:cNvSpPr>
          <p:nvPr>
            <p:ph type="title"/>
          </p:nvPr>
        </p:nvSpPr>
        <p:spPr/>
        <p:txBody>
          <a:bodyPr>
            <a:normAutofit/>
          </a:bodyPr>
          <a:lstStyle/>
          <a:p>
            <a:r>
              <a:rPr lang="en-AU" dirty="0"/>
              <a:t>Recommendation limitations</a:t>
            </a:r>
          </a:p>
        </p:txBody>
      </p:sp>
      <p:sp>
        <p:nvSpPr>
          <p:cNvPr id="3" name="Content Placeholder 2">
            <a:extLst>
              <a:ext uri="{FF2B5EF4-FFF2-40B4-BE49-F238E27FC236}">
                <a16:creationId xmlns:a16="http://schemas.microsoft.com/office/drawing/2014/main" id="{701AB6DC-E52D-4C6D-9AAA-740269CF8600}"/>
              </a:ext>
            </a:extLst>
          </p:cNvPr>
          <p:cNvSpPr>
            <a:spLocks noGrp="1"/>
          </p:cNvSpPr>
          <p:nvPr>
            <p:ph idx="1"/>
          </p:nvPr>
        </p:nvSpPr>
        <p:spPr/>
        <p:txBody>
          <a:bodyPr/>
          <a:lstStyle/>
          <a:p>
            <a:pPr lvl="0">
              <a:spcBef>
                <a:spcPts val="0"/>
              </a:spcBef>
            </a:pPr>
            <a:r>
              <a:rPr lang="en-AU" i="1" dirty="0"/>
              <a:t>“We know we should eat more vegetables and exercise more, but it doesn’t mean we do. In medicine, as in everyday life, there is a gap between what we know and what we do.”</a:t>
            </a:r>
          </a:p>
          <a:p>
            <a:pPr lvl="0" algn="r">
              <a:spcBef>
                <a:spcPts val="0"/>
              </a:spcBef>
            </a:pPr>
            <a:endParaRPr lang="en-AU" sz="1600" dirty="0">
              <a:solidFill>
                <a:prstClr val="black"/>
              </a:solidFill>
              <a:latin typeface="Calibri"/>
            </a:endParaRPr>
          </a:p>
          <a:p>
            <a:pPr lvl="0" algn="r">
              <a:lnSpc>
                <a:spcPct val="150000"/>
              </a:lnSpc>
              <a:spcBef>
                <a:spcPts val="0"/>
              </a:spcBef>
            </a:pPr>
            <a:r>
              <a:rPr lang="en-AU" sz="2000" dirty="0"/>
              <a:t>A/Prof Peter </a:t>
            </a:r>
            <a:r>
              <a:rPr lang="en-AU" sz="2000" dirty="0" err="1"/>
              <a:t>Bragge</a:t>
            </a:r>
            <a:endParaRPr lang="en-AU" sz="2000" dirty="0"/>
          </a:p>
          <a:p>
            <a:pPr lvl="0" algn="r">
              <a:lnSpc>
                <a:spcPct val="150000"/>
              </a:lnSpc>
              <a:spcBef>
                <a:spcPts val="0"/>
              </a:spcBef>
            </a:pPr>
            <a:r>
              <a:rPr lang="en-AU" sz="2000" dirty="0"/>
              <a:t>Healthcare Quality Improvement (QI) at Behaviour Works</a:t>
            </a:r>
          </a:p>
          <a:p>
            <a:pPr lvl="0" algn="r">
              <a:lnSpc>
                <a:spcPct val="150000"/>
              </a:lnSpc>
              <a:spcBef>
                <a:spcPts val="0"/>
              </a:spcBef>
            </a:pPr>
            <a:r>
              <a:rPr lang="en-AU" sz="2000" dirty="0"/>
              <a:t>Monash University</a:t>
            </a:r>
          </a:p>
          <a:p>
            <a:endParaRPr lang="en-AU" dirty="0"/>
          </a:p>
        </p:txBody>
      </p:sp>
    </p:spTree>
    <p:extLst>
      <p:ext uri="{BB962C8B-B14F-4D97-AF65-F5344CB8AC3E}">
        <p14:creationId xmlns:p14="http://schemas.microsoft.com/office/powerpoint/2010/main" val="264091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C8AB-32F5-40D6-9953-8DD26BEF3042}"/>
              </a:ext>
            </a:extLst>
          </p:cNvPr>
          <p:cNvSpPr>
            <a:spLocks noGrp="1"/>
          </p:cNvSpPr>
          <p:nvPr>
            <p:ph type="title"/>
          </p:nvPr>
        </p:nvSpPr>
        <p:spPr/>
        <p:txBody>
          <a:bodyPr/>
          <a:lstStyle/>
          <a:p>
            <a:r>
              <a:rPr lang="en-AU" dirty="0"/>
              <a:t>Cognitive biases and low-value care</a:t>
            </a:r>
          </a:p>
        </p:txBody>
      </p:sp>
      <p:sp>
        <p:nvSpPr>
          <p:cNvPr id="3" name="Content Placeholder 2">
            <a:extLst>
              <a:ext uri="{FF2B5EF4-FFF2-40B4-BE49-F238E27FC236}">
                <a16:creationId xmlns:a16="http://schemas.microsoft.com/office/drawing/2014/main" id="{2B1A6D11-5513-4E64-BDB4-5A8818985926}"/>
              </a:ext>
            </a:extLst>
          </p:cNvPr>
          <p:cNvSpPr>
            <a:spLocks noGrp="1"/>
          </p:cNvSpPr>
          <p:nvPr>
            <p:ph idx="1"/>
          </p:nvPr>
        </p:nvSpPr>
        <p:spPr/>
        <p:txBody>
          <a:bodyPr/>
          <a:lstStyle/>
          <a:p>
            <a:r>
              <a:rPr lang="en-AU" i="1" dirty="0"/>
              <a:t>“We need to realise we’re humans. Sometimes we’re not always as rational as we think we are or should be. Humans are predictably irrational. It’s not because we’re obstinate or stupid, it’s just that we have a need to think in a certain way that gets us through our daily busy lives with a minimum of mistakes.”</a:t>
            </a:r>
          </a:p>
          <a:p>
            <a:pPr algn="r">
              <a:lnSpc>
                <a:spcPct val="150000"/>
              </a:lnSpc>
            </a:pPr>
            <a:r>
              <a:rPr lang="en-AU" sz="2000" dirty="0"/>
              <a:t>A/Prof Ian Scott</a:t>
            </a:r>
            <a:br>
              <a:rPr lang="en-AU" sz="2000" dirty="0"/>
            </a:br>
            <a:r>
              <a:rPr lang="en-AU" sz="2000" dirty="0"/>
              <a:t>Director of Medicine and Clinical Epidemiology </a:t>
            </a:r>
            <a:br>
              <a:rPr lang="en-AU" sz="2000" dirty="0"/>
            </a:br>
            <a:r>
              <a:rPr lang="en-AU" sz="2000" dirty="0"/>
              <a:t>Princess Alexandra Hospital, Brisbane</a:t>
            </a:r>
            <a:endParaRPr lang="en-AU" sz="3200" dirty="0"/>
          </a:p>
        </p:txBody>
      </p:sp>
    </p:spTree>
    <p:extLst>
      <p:ext uri="{BB962C8B-B14F-4D97-AF65-F5344CB8AC3E}">
        <p14:creationId xmlns:p14="http://schemas.microsoft.com/office/powerpoint/2010/main" val="359992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C62F998-C7C4-4DCB-8364-789A730E1193}"/>
              </a:ext>
            </a:extLst>
          </p:cNvPr>
          <p:cNvGraphicFramePr>
            <a:graphicFrameLocks noGrp="1"/>
          </p:cNvGraphicFramePr>
          <p:nvPr>
            <p:extLst>
              <p:ext uri="{D42A27DB-BD31-4B8C-83A1-F6EECF244321}">
                <p14:modId xmlns:p14="http://schemas.microsoft.com/office/powerpoint/2010/main" val="65484227"/>
              </p:ext>
            </p:extLst>
          </p:nvPr>
        </p:nvGraphicFramePr>
        <p:xfrm>
          <a:off x="5087670" y="2338390"/>
          <a:ext cx="5794978" cy="3392712"/>
        </p:xfrm>
        <a:graphic>
          <a:graphicData uri="http://schemas.openxmlformats.org/drawingml/2006/table">
            <a:tbl>
              <a:tblPr firstRow="1" bandRow="1">
                <a:tableStyleId>{2D5ABB26-0587-4C30-8999-92F81FD0307C}</a:tableStyleId>
              </a:tblPr>
              <a:tblGrid>
                <a:gridCol w="2800905">
                  <a:extLst>
                    <a:ext uri="{9D8B030D-6E8A-4147-A177-3AD203B41FA5}">
                      <a16:colId xmlns:a16="http://schemas.microsoft.com/office/drawing/2014/main" val="3252593867"/>
                    </a:ext>
                  </a:extLst>
                </a:gridCol>
                <a:gridCol w="1007222">
                  <a:extLst>
                    <a:ext uri="{9D8B030D-6E8A-4147-A177-3AD203B41FA5}">
                      <a16:colId xmlns:a16="http://schemas.microsoft.com/office/drawing/2014/main" val="2499149318"/>
                    </a:ext>
                  </a:extLst>
                </a:gridCol>
                <a:gridCol w="1131401">
                  <a:extLst>
                    <a:ext uri="{9D8B030D-6E8A-4147-A177-3AD203B41FA5}">
                      <a16:colId xmlns:a16="http://schemas.microsoft.com/office/drawing/2014/main" val="1203104349"/>
                    </a:ext>
                  </a:extLst>
                </a:gridCol>
                <a:gridCol w="855450">
                  <a:extLst>
                    <a:ext uri="{9D8B030D-6E8A-4147-A177-3AD203B41FA5}">
                      <a16:colId xmlns:a16="http://schemas.microsoft.com/office/drawing/2014/main" val="1736613971"/>
                    </a:ext>
                  </a:extLst>
                </a:gridCol>
              </a:tblGrid>
              <a:tr h="424089">
                <a:tc>
                  <a:txBody>
                    <a:bodyPr/>
                    <a:lstStyle/>
                    <a:p>
                      <a:r>
                        <a:rPr lang="en-AU" sz="2000" b="1" dirty="0">
                          <a:solidFill>
                            <a:schemeClr val="bg1"/>
                          </a:solidFill>
                          <a:latin typeface="Arial" panose="020B0604020202020204" pitchFamily="34" charset="0"/>
                          <a:cs typeface="Arial" panose="020B0604020202020204" pitchFamily="34" charset="0"/>
                        </a:rPr>
                        <a:t>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AU" sz="2000" b="1" dirty="0">
                          <a:solidFill>
                            <a:schemeClr val="bg1"/>
                          </a:solidFill>
                          <a:latin typeface="Arial" panose="020B0604020202020204" pitchFamily="34" charset="0"/>
                          <a:cs typeface="Arial" panose="020B0604020202020204" pitchFamily="34" charset="0"/>
                        </a:rPr>
                        <a:t>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AU" sz="2000" b="1" dirty="0">
                          <a:solidFill>
                            <a:schemeClr val="bg1"/>
                          </a:solidFill>
                          <a:latin typeface="Arial" panose="020B0604020202020204" pitchFamily="34" charset="0"/>
                          <a:cs typeface="Arial" panose="020B0604020202020204" pitchFamily="34" charset="0"/>
                        </a:rPr>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AU" sz="2000" b="1" dirty="0">
                          <a:solidFill>
                            <a:schemeClr val="bg1"/>
                          </a:solidFill>
                          <a:latin typeface="Arial" panose="020B0604020202020204" pitchFamily="34" charset="0"/>
                          <a:cs typeface="Arial" panose="020B0604020202020204" pitchFamily="34" charset="0"/>
                        </a:rPr>
                        <a:t>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58917959"/>
                  </a:ext>
                </a:extLst>
              </a:tr>
              <a:tr h="424089">
                <a:tc>
                  <a:txBody>
                    <a:bodyPr/>
                    <a:lstStyle/>
                    <a:p>
                      <a:r>
                        <a:rPr lang="en-AU" sz="2000" b="1" dirty="0">
                          <a:solidFill>
                            <a:srgbClr val="00427B"/>
                          </a:solidFill>
                          <a:latin typeface="Arial" panose="020B0604020202020204" pitchFamily="34" charset="0"/>
                          <a:cs typeface="Arial" panose="020B0604020202020204" pitchFamily="34" charset="0"/>
                        </a:rPr>
                        <a:t>Heading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123678"/>
                  </a:ext>
                </a:extLst>
              </a:tr>
              <a:tr h="424089">
                <a:tc>
                  <a:txBody>
                    <a:bodyPr/>
                    <a:lstStyle/>
                    <a:p>
                      <a:r>
                        <a:rPr lang="en-AU" sz="2000" b="1" dirty="0">
                          <a:solidFill>
                            <a:srgbClr val="00807C"/>
                          </a:solidFill>
                          <a:latin typeface="Arial" panose="020B0604020202020204" pitchFamily="34" charset="0"/>
                          <a:cs typeface="Arial" panose="020B0604020202020204" pitchFamily="34" charset="0"/>
                        </a:rPr>
                        <a:t>Sub Heading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025852"/>
                  </a:ext>
                </a:extLst>
              </a:tr>
              <a:tr h="424089">
                <a:tc>
                  <a:txBody>
                    <a:bodyPr/>
                    <a:lstStyle/>
                    <a:p>
                      <a:r>
                        <a:rPr lang="en-AU" sz="2000" b="1">
                          <a:solidFill>
                            <a:srgbClr val="4D849F"/>
                          </a:solidFill>
                          <a:latin typeface="Arial" panose="020B0604020202020204" pitchFamily="34" charset="0"/>
                          <a:cs typeface="Arial" panose="020B0604020202020204" pitchFamily="34" charset="0"/>
                        </a:rPr>
                        <a:t>Bold Words</a:t>
                      </a:r>
                      <a:endParaRPr lang="en-AU" sz="2000" b="1" dirty="0">
                        <a:solidFill>
                          <a:srgbClr val="4D849F"/>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1337015"/>
                  </a:ext>
                </a:extLst>
              </a:tr>
              <a:tr h="424089">
                <a:tc>
                  <a:txBody>
                    <a:bodyPr/>
                    <a:lstStyle/>
                    <a:p>
                      <a:r>
                        <a:rPr lang="en-AU" sz="2000" b="1" dirty="0">
                          <a:solidFill>
                            <a:srgbClr val="E8BB64"/>
                          </a:solidFill>
                          <a:latin typeface="Arial" panose="020B0604020202020204" pitchFamily="34" charset="0"/>
                          <a:cs typeface="Arial" panose="020B0604020202020204" pitchFamily="34" charset="0"/>
                        </a:rPr>
                        <a:t>Extra 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3800871"/>
                  </a:ext>
                </a:extLst>
              </a:tr>
              <a:tr h="424089">
                <a:tc>
                  <a:txBody>
                    <a:bodyPr/>
                    <a:lstStyle/>
                    <a:p>
                      <a:r>
                        <a:rPr lang="en-AU" sz="2000" b="1" dirty="0">
                          <a:solidFill>
                            <a:srgbClr val="1A4071"/>
                          </a:solidFill>
                          <a:latin typeface="Arial" panose="020B0604020202020204" pitchFamily="34" charset="0"/>
                          <a:cs typeface="Arial" panose="020B0604020202020204" pitchFamily="34" charset="0"/>
                        </a:rPr>
                        <a:t>Extra 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9222505"/>
                  </a:ext>
                </a:extLst>
              </a:tr>
              <a:tr h="424089">
                <a:tc>
                  <a:txBody>
                    <a:bodyPr/>
                    <a:lstStyle/>
                    <a:p>
                      <a:r>
                        <a:rPr lang="en-AU" sz="2000" b="1" dirty="0">
                          <a:solidFill>
                            <a:srgbClr val="70685B"/>
                          </a:solidFill>
                          <a:latin typeface="Arial" panose="020B0604020202020204" pitchFamily="34" charset="0"/>
                          <a:cs typeface="Arial" panose="020B0604020202020204" pitchFamily="34" charset="0"/>
                        </a:rPr>
                        <a:t>Extra 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1176468"/>
                  </a:ext>
                </a:extLst>
              </a:tr>
              <a:tr h="424089">
                <a:tc>
                  <a:txBody>
                    <a:bodyPr/>
                    <a:lstStyle/>
                    <a:p>
                      <a:r>
                        <a:rPr lang="en-AU" sz="2000" b="1" dirty="0">
                          <a:solidFill>
                            <a:srgbClr val="E4C687"/>
                          </a:solidFill>
                          <a:latin typeface="Arial" panose="020B0604020202020204" pitchFamily="34" charset="0"/>
                          <a:cs typeface="Arial" panose="020B0604020202020204" pitchFamily="34" charset="0"/>
                        </a:rPr>
                        <a:t>Extra 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228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000" b="0" kern="1200" dirty="0">
                          <a:solidFill>
                            <a:schemeClr val="accent1">
                              <a:lumMod val="50000"/>
                            </a:schemeClr>
                          </a:solidFill>
                          <a:latin typeface="Arial" panose="020B0604020202020204" pitchFamily="34" charset="0"/>
                          <a:ea typeface="+mn-ea"/>
                          <a:cs typeface="Arial" panose="020B0604020202020204" pitchFamily="34" charset="0"/>
                        </a:rPr>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8224183"/>
                  </a:ext>
                </a:extLst>
              </a:tr>
            </a:tbl>
          </a:graphicData>
        </a:graphic>
      </p:graphicFrame>
      <p:pic>
        <p:nvPicPr>
          <p:cNvPr id="5" name="Picture 4">
            <a:extLst>
              <a:ext uri="{FF2B5EF4-FFF2-40B4-BE49-F238E27FC236}">
                <a16:creationId xmlns:a16="http://schemas.microsoft.com/office/drawing/2014/main" id="{677C01D7-4ACC-4906-931D-BCED1975606C}"/>
              </a:ext>
            </a:extLst>
          </p:cNvPr>
          <p:cNvPicPr>
            <a:picLocks noChangeAspect="1"/>
          </p:cNvPicPr>
          <p:nvPr/>
        </p:nvPicPr>
        <p:blipFill>
          <a:blip r:embed="rId3"/>
          <a:stretch>
            <a:fillRect/>
          </a:stretch>
        </p:blipFill>
        <p:spPr>
          <a:xfrm>
            <a:off x="921246" y="1460499"/>
            <a:ext cx="3774021" cy="4270603"/>
          </a:xfrm>
          <a:prstGeom prst="rect">
            <a:avLst/>
          </a:prstGeom>
        </p:spPr>
      </p:pic>
      <p:sp>
        <p:nvSpPr>
          <p:cNvPr id="14" name="Title 13">
            <a:extLst>
              <a:ext uri="{FF2B5EF4-FFF2-40B4-BE49-F238E27FC236}">
                <a16:creationId xmlns:a16="http://schemas.microsoft.com/office/drawing/2014/main" id="{AB6136E3-6663-4166-A775-DFA1383B4EF6}"/>
              </a:ext>
            </a:extLst>
          </p:cNvPr>
          <p:cNvSpPr>
            <a:spLocks noGrp="1"/>
          </p:cNvSpPr>
          <p:nvPr>
            <p:ph type="title"/>
          </p:nvPr>
        </p:nvSpPr>
        <p:spPr>
          <a:xfrm>
            <a:off x="2403835" y="365126"/>
            <a:ext cx="4170026" cy="911224"/>
          </a:xfrm>
        </p:spPr>
        <p:txBody>
          <a:bodyPr/>
          <a:lstStyle/>
          <a:p>
            <a:r>
              <a:rPr lang="en-AU"/>
              <a:t>Evolve Colours</a:t>
            </a:r>
            <a:endParaRPr lang="en-AU" dirty="0"/>
          </a:p>
        </p:txBody>
      </p:sp>
      <p:sp>
        <p:nvSpPr>
          <p:cNvPr id="15" name="Content Placeholder 14">
            <a:extLst>
              <a:ext uri="{FF2B5EF4-FFF2-40B4-BE49-F238E27FC236}">
                <a16:creationId xmlns:a16="http://schemas.microsoft.com/office/drawing/2014/main" id="{53EC2A02-80A0-4E86-BAB5-9EA20727AB33}"/>
              </a:ext>
            </a:extLst>
          </p:cNvPr>
          <p:cNvSpPr>
            <a:spLocks noGrp="1"/>
          </p:cNvSpPr>
          <p:nvPr>
            <p:ph idx="1"/>
          </p:nvPr>
        </p:nvSpPr>
        <p:spPr>
          <a:xfrm>
            <a:off x="5087670" y="1451088"/>
            <a:ext cx="5794978" cy="712564"/>
          </a:xfrm>
        </p:spPr>
        <p:txBody>
          <a:bodyPr>
            <a:normAutofit/>
          </a:bodyPr>
          <a:lstStyle/>
          <a:p>
            <a:pPr marL="285750" indent="-285750">
              <a:buFont typeface="Arial" panose="020B0604020202020204" pitchFamily="34" charset="0"/>
              <a:buChar char="•"/>
            </a:pPr>
            <a:r>
              <a:rPr lang="en-AU" sz="1800" dirty="0"/>
              <a:t>We encourage you to use the Evolve colours where you want to add colour e.g. subheadings </a:t>
            </a:r>
          </a:p>
        </p:txBody>
      </p:sp>
    </p:spTree>
    <p:extLst>
      <p:ext uri="{BB962C8B-B14F-4D97-AF65-F5344CB8AC3E}">
        <p14:creationId xmlns:p14="http://schemas.microsoft.com/office/powerpoint/2010/main" val="434967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C8AB-32F5-40D6-9953-8DD26BEF3042}"/>
              </a:ext>
            </a:extLst>
          </p:cNvPr>
          <p:cNvSpPr>
            <a:spLocks noGrp="1"/>
          </p:cNvSpPr>
          <p:nvPr>
            <p:ph type="title"/>
          </p:nvPr>
        </p:nvSpPr>
        <p:spPr/>
        <p:txBody>
          <a:bodyPr/>
          <a:lstStyle/>
          <a:p>
            <a:r>
              <a:rPr lang="en-AU" dirty="0"/>
              <a:t>Cognitive biases and low-value care</a:t>
            </a:r>
          </a:p>
        </p:txBody>
      </p:sp>
      <p:sp>
        <p:nvSpPr>
          <p:cNvPr id="3" name="Content Placeholder 2">
            <a:extLst>
              <a:ext uri="{FF2B5EF4-FFF2-40B4-BE49-F238E27FC236}">
                <a16:creationId xmlns:a16="http://schemas.microsoft.com/office/drawing/2014/main" id="{2B1A6D11-5513-4E64-BDB4-5A8818985926}"/>
              </a:ext>
            </a:extLst>
          </p:cNvPr>
          <p:cNvSpPr>
            <a:spLocks noGrp="1"/>
          </p:cNvSpPr>
          <p:nvPr>
            <p:ph idx="1"/>
          </p:nvPr>
        </p:nvSpPr>
        <p:spPr/>
        <p:txBody>
          <a:bodyPr/>
          <a:lstStyle/>
          <a:p>
            <a:pPr lvl="0">
              <a:spcBef>
                <a:spcPts val="0"/>
              </a:spcBef>
              <a:buClrTx/>
            </a:pPr>
            <a:r>
              <a:rPr lang="en-AU" i="1" dirty="0"/>
              <a:t>“Because rapid, high-volume clinical decision making is part of the everyday routine of physicians, and requires combining and synthesising diverse data and complex trade-offs between benefits and risks, such heuristics are probably important. These mostly unconscious short-cuts often lead to accurate results, but can also be dysfunctional and lead to skewed judgments.”</a:t>
            </a:r>
          </a:p>
          <a:p>
            <a:pPr lvl="0" algn="r">
              <a:spcBef>
                <a:spcPts val="0"/>
              </a:spcBef>
              <a:buClrTx/>
            </a:pPr>
            <a:endParaRPr lang="en-AU" sz="2000" dirty="0">
              <a:solidFill>
                <a:prstClr val="black"/>
              </a:solidFill>
              <a:latin typeface="Calibri"/>
            </a:endParaRPr>
          </a:p>
          <a:p>
            <a:pPr lvl="0" algn="r">
              <a:spcBef>
                <a:spcPts val="0"/>
              </a:spcBef>
              <a:buClrTx/>
            </a:pPr>
            <a:r>
              <a:rPr lang="en-AU" sz="2000" dirty="0"/>
              <a:t>Saini, Garcia-</a:t>
            </a:r>
            <a:r>
              <a:rPr lang="en-AU" sz="2000" dirty="0" err="1"/>
              <a:t>Armesto</a:t>
            </a:r>
            <a:r>
              <a:rPr lang="en-AU" sz="2000" dirty="0"/>
              <a:t>, Klemperer et al. (The Lancet, 2017)</a:t>
            </a:r>
          </a:p>
          <a:p>
            <a:endParaRPr lang="en-AU" sz="3200" dirty="0"/>
          </a:p>
        </p:txBody>
      </p:sp>
    </p:spTree>
    <p:extLst>
      <p:ext uri="{BB962C8B-B14F-4D97-AF65-F5344CB8AC3E}">
        <p14:creationId xmlns:p14="http://schemas.microsoft.com/office/powerpoint/2010/main" val="3019093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2A2C-B34A-40F0-B9DC-E20EF9A5079A}"/>
              </a:ext>
            </a:extLst>
          </p:cNvPr>
          <p:cNvSpPr>
            <a:spLocks noGrp="1"/>
          </p:cNvSpPr>
          <p:nvPr>
            <p:ph type="title"/>
          </p:nvPr>
        </p:nvSpPr>
        <p:spPr/>
        <p:txBody>
          <a:bodyPr>
            <a:normAutofit fontScale="90000"/>
          </a:bodyPr>
          <a:lstStyle/>
          <a:p>
            <a:r>
              <a:rPr lang="en-AU" dirty="0"/>
              <a:t>Examples of cognitive bias in medicine</a:t>
            </a:r>
          </a:p>
        </p:txBody>
      </p:sp>
      <p:sp>
        <p:nvSpPr>
          <p:cNvPr id="3" name="Content Placeholder 2">
            <a:extLst>
              <a:ext uri="{FF2B5EF4-FFF2-40B4-BE49-F238E27FC236}">
                <a16:creationId xmlns:a16="http://schemas.microsoft.com/office/drawing/2014/main" id="{59AFBC8D-7AE4-487C-8BF6-0A2B37BEEA61}"/>
              </a:ext>
            </a:extLst>
          </p:cNvPr>
          <p:cNvSpPr>
            <a:spLocks noGrp="1"/>
          </p:cNvSpPr>
          <p:nvPr>
            <p:ph idx="1"/>
          </p:nvPr>
        </p:nvSpPr>
        <p:spPr>
          <a:xfrm>
            <a:off x="2403834" y="1489723"/>
            <a:ext cx="8949966" cy="4705804"/>
          </a:xfrm>
        </p:spPr>
        <p:txBody>
          <a:bodyPr>
            <a:normAutofit fontScale="92500" lnSpcReduction="20000"/>
          </a:bodyPr>
          <a:lstStyle/>
          <a:p>
            <a:pPr marL="342900" lvl="0" indent="-342900" defTabSz="457200">
              <a:spcBef>
                <a:spcPct val="20000"/>
              </a:spcBef>
              <a:spcAft>
                <a:spcPts val="1200"/>
              </a:spcAft>
              <a:buClr>
                <a:schemeClr val="accent4"/>
              </a:buClr>
              <a:buFont typeface="Arial" panose="020B0604020202020204" pitchFamily="34" charset="0"/>
              <a:buChar char="•"/>
            </a:pPr>
            <a:r>
              <a:rPr lang="en-AU" b="1" dirty="0">
                <a:solidFill>
                  <a:schemeClr val="tx2"/>
                </a:solidFill>
                <a:latin typeface="Arial" panose="020B0604020202020204" pitchFamily="34" charset="0"/>
                <a:cs typeface="Arial" panose="020B0604020202020204" pitchFamily="34" charset="0"/>
              </a:rPr>
              <a:t>Commission bias: </a:t>
            </a:r>
            <a:r>
              <a:rPr lang="en-AU" dirty="0">
                <a:latin typeface="Arial" panose="020B0604020202020204" pitchFamily="34" charset="0"/>
                <a:cs typeface="Arial" panose="020B0604020202020204" pitchFamily="34" charset="0"/>
              </a:rPr>
              <a:t>Feeling the need to do something rather than nothing, even when watchful waiting may be the best course of action.</a:t>
            </a:r>
          </a:p>
          <a:p>
            <a:pPr marL="342900" lvl="0" indent="-342900" defTabSz="457200">
              <a:spcBef>
                <a:spcPct val="20000"/>
              </a:spcBef>
              <a:spcAft>
                <a:spcPts val="1200"/>
              </a:spcAft>
              <a:buClr>
                <a:schemeClr val="accent4"/>
              </a:buClr>
              <a:buFont typeface="Arial" panose="020B0604020202020204" pitchFamily="34" charset="0"/>
              <a:buChar char="•"/>
            </a:pPr>
            <a:r>
              <a:rPr lang="en-AU" b="1" dirty="0">
                <a:solidFill>
                  <a:schemeClr val="tx2"/>
                </a:solidFill>
                <a:latin typeface="Arial" panose="020B0604020202020204" pitchFamily="34" charset="0"/>
                <a:cs typeface="Arial" panose="020B0604020202020204" pitchFamily="34" charset="0"/>
              </a:rPr>
              <a:t>Impact bias:</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The tendency to overestimate the benefits and underestimate the harms of a clinical intervention. </a:t>
            </a:r>
          </a:p>
          <a:p>
            <a:pPr marL="342900" lvl="0" indent="-342900" defTabSz="457200">
              <a:spcBef>
                <a:spcPct val="20000"/>
              </a:spcBef>
              <a:spcAft>
                <a:spcPts val="1200"/>
              </a:spcAft>
              <a:buClr>
                <a:schemeClr val="accent4"/>
              </a:buClr>
              <a:buFont typeface="Arial" panose="020B0604020202020204" pitchFamily="34" charset="0"/>
              <a:buChar char="•"/>
            </a:pPr>
            <a:r>
              <a:rPr lang="en-AU" b="1" dirty="0">
                <a:solidFill>
                  <a:schemeClr val="tx2"/>
                </a:solidFill>
                <a:latin typeface="Arial" panose="020B0604020202020204" pitchFamily="34" charset="0"/>
                <a:cs typeface="Arial" panose="020B0604020202020204" pitchFamily="34" charset="0"/>
              </a:rPr>
              <a:t>Ambiguity (uncertainty) bias: </a:t>
            </a:r>
            <a:r>
              <a:rPr lang="en-AU" dirty="0">
                <a:latin typeface="Arial" panose="020B0604020202020204" pitchFamily="34" charset="0"/>
                <a:cs typeface="Arial" panose="020B0604020202020204" pitchFamily="34" charset="0"/>
              </a:rPr>
              <a:t>Inclines clinicians to act simply to reassure or assuage a patient or peer. </a:t>
            </a:r>
          </a:p>
          <a:p>
            <a:pPr marL="342900" lvl="0" indent="-342900" defTabSz="457200">
              <a:spcBef>
                <a:spcPct val="20000"/>
              </a:spcBef>
              <a:spcAft>
                <a:spcPts val="1200"/>
              </a:spcAft>
              <a:buClr>
                <a:schemeClr val="accent4"/>
              </a:buClr>
              <a:buFont typeface="Arial" panose="020B0604020202020204" pitchFamily="34" charset="0"/>
              <a:buChar char="•"/>
            </a:pPr>
            <a:r>
              <a:rPr lang="en-AU" b="1" dirty="0">
                <a:solidFill>
                  <a:schemeClr val="tx2"/>
                </a:solidFill>
                <a:latin typeface="Arial" panose="020B0604020202020204" pitchFamily="34" charset="0"/>
                <a:cs typeface="Arial" panose="020B0604020202020204" pitchFamily="34" charset="0"/>
              </a:rPr>
              <a:t>Attribution bias (illusion of control): </a:t>
            </a:r>
            <a:r>
              <a:rPr lang="en-AU" dirty="0">
                <a:latin typeface="Arial" panose="020B0604020202020204" pitchFamily="34" charset="0"/>
                <a:cs typeface="Arial" panose="020B0604020202020204" pitchFamily="34" charset="0"/>
              </a:rPr>
              <a:t>Favourable outcomes are attributed to an intervention and confidence in it boosted. </a:t>
            </a:r>
          </a:p>
          <a:p>
            <a:pPr marL="342900" lvl="0" indent="-342900" defTabSz="457200">
              <a:spcBef>
                <a:spcPct val="20000"/>
              </a:spcBef>
              <a:spcAft>
                <a:spcPts val="1200"/>
              </a:spcAft>
              <a:buClr>
                <a:schemeClr val="accent4"/>
              </a:buClr>
              <a:buFont typeface="Arial" panose="020B0604020202020204" pitchFamily="34" charset="0"/>
              <a:buChar char="•"/>
            </a:pPr>
            <a:r>
              <a:rPr lang="en-AU" b="1" dirty="0">
                <a:solidFill>
                  <a:schemeClr val="tx2"/>
                </a:solidFill>
                <a:latin typeface="Arial" panose="020B0604020202020204" pitchFamily="34" charset="0"/>
                <a:cs typeface="Arial" panose="020B0604020202020204" pitchFamily="34" charset="0"/>
              </a:rPr>
              <a:t>Availability bias: </a:t>
            </a:r>
            <a:r>
              <a:rPr lang="en-AU" dirty="0">
                <a:latin typeface="Arial" panose="020B0604020202020204" pitchFamily="34" charset="0"/>
                <a:cs typeface="Arial" panose="020B0604020202020204" pitchFamily="34" charset="0"/>
              </a:rPr>
              <a:t>Emotionally charged/vivid cases stick in our minds, regardless of outcome, making them seem more important than alternatives. </a:t>
            </a:r>
            <a:endParaRPr lang="en-AU" sz="1200" dirty="0">
              <a:latin typeface="Arial" panose="020B0604020202020204" pitchFamily="34" charset="0"/>
              <a:cs typeface="Arial" panose="020B0604020202020204" pitchFamily="34" charset="0"/>
            </a:endParaRPr>
          </a:p>
          <a:p>
            <a:pPr lvl="0" defTabSz="457200">
              <a:spcBef>
                <a:spcPct val="20000"/>
              </a:spcBef>
              <a:spcAft>
                <a:spcPts val="600"/>
              </a:spcAft>
              <a:buClrTx/>
            </a:pPr>
            <a:r>
              <a:rPr lang="en-AU" sz="2200" dirty="0">
                <a:latin typeface="Arial" panose="020B0604020202020204" pitchFamily="34" charset="0"/>
                <a:cs typeface="Arial" panose="020B0604020202020204" pitchFamily="34" charset="0"/>
              </a:rPr>
              <a:t>(Scott et al. 2017)</a:t>
            </a:r>
          </a:p>
        </p:txBody>
      </p:sp>
    </p:spTree>
    <p:extLst>
      <p:ext uri="{BB962C8B-B14F-4D97-AF65-F5344CB8AC3E}">
        <p14:creationId xmlns:p14="http://schemas.microsoft.com/office/powerpoint/2010/main" val="260643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F33B-A1C3-4B18-8DE3-F085686D72B8}"/>
              </a:ext>
            </a:extLst>
          </p:cNvPr>
          <p:cNvSpPr>
            <a:spLocks noGrp="1"/>
          </p:cNvSpPr>
          <p:nvPr>
            <p:ph type="title"/>
          </p:nvPr>
        </p:nvSpPr>
        <p:spPr/>
        <p:txBody>
          <a:bodyPr>
            <a:normAutofit fontScale="90000"/>
          </a:bodyPr>
          <a:lstStyle/>
          <a:p>
            <a:r>
              <a:rPr lang="en-AU" dirty="0"/>
              <a:t>Examples of cognitive bias in medicine</a:t>
            </a:r>
          </a:p>
        </p:txBody>
      </p:sp>
      <p:sp>
        <p:nvSpPr>
          <p:cNvPr id="3" name="Content Placeholder 2">
            <a:extLst>
              <a:ext uri="{FF2B5EF4-FFF2-40B4-BE49-F238E27FC236}">
                <a16:creationId xmlns:a16="http://schemas.microsoft.com/office/drawing/2014/main" id="{B31FFE22-0E3E-487F-AF07-3C5CA30A2D90}"/>
              </a:ext>
            </a:extLst>
          </p:cNvPr>
          <p:cNvSpPr>
            <a:spLocks noGrp="1"/>
          </p:cNvSpPr>
          <p:nvPr>
            <p:ph idx="1"/>
          </p:nvPr>
        </p:nvSpPr>
        <p:spPr>
          <a:xfrm>
            <a:off x="2403834" y="1489723"/>
            <a:ext cx="8949966" cy="5003152"/>
          </a:xfrm>
        </p:spPr>
        <p:txBody>
          <a:bodyPr>
            <a:normAutofit fontScale="92500" lnSpcReduction="20000"/>
          </a:bodyPr>
          <a:lstStyle/>
          <a:p>
            <a:pPr marL="342900" indent="-342900">
              <a:buFont typeface="Arial" panose="020B0604020202020204" pitchFamily="34" charset="0"/>
              <a:buChar char="•"/>
            </a:pPr>
            <a:r>
              <a:rPr lang="en-AU" b="1" dirty="0">
                <a:solidFill>
                  <a:schemeClr val="tx2"/>
                </a:solidFill>
              </a:rPr>
              <a:t>Representativeness (extrapolation) bias:</a:t>
            </a:r>
            <a:r>
              <a:rPr lang="en-AU" dirty="0">
                <a:solidFill>
                  <a:schemeClr val="tx2"/>
                </a:solidFill>
              </a:rPr>
              <a:t> </a:t>
            </a:r>
            <a:r>
              <a:rPr lang="en-AU" dirty="0"/>
              <a:t>Evidence of benefit in a small patient sample encourages clinicians to expect similar benefits more widely.</a:t>
            </a:r>
          </a:p>
          <a:p>
            <a:pPr marL="342900" indent="-342900">
              <a:buFont typeface="Arial" panose="020B0604020202020204" pitchFamily="34" charset="0"/>
              <a:buChar char="•"/>
            </a:pPr>
            <a:r>
              <a:rPr lang="en-AU" b="1" dirty="0">
                <a:solidFill>
                  <a:schemeClr val="tx2"/>
                </a:solidFill>
              </a:rPr>
              <a:t>Endowment effects &amp; default (status quo) bias:</a:t>
            </a:r>
            <a:r>
              <a:rPr lang="en-AU" dirty="0">
                <a:solidFill>
                  <a:schemeClr val="tx2"/>
                </a:solidFill>
              </a:rPr>
              <a:t> </a:t>
            </a:r>
            <a:r>
              <a:rPr lang="en-AU" dirty="0"/>
              <a:t>Extra value is placed by clinician/patient on a long-standing form of care about to withdrawn.</a:t>
            </a:r>
          </a:p>
          <a:p>
            <a:pPr marL="342900" indent="-342900">
              <a:buFont typeface="Arial" panose="020B0604020202020204" pitchFamily="34" charset="0"/>
              <a:buChar char="•"/>
            </a:pPr>
            <a:r>
              <a:rPr lang="en-AU" b="1" dirty="0">
                <a:solidFill>
                  <a:schemeClr val="tx2"/>
                </a:solidFill>
              </a:rPr>
              <a:t>Sunken cost (vested interest) bias:</a:t>
            </a:r>
            <a:r>
              <a:rPr lang="en-AU" dirty="0">
                <a:solidFill>
                  <a:schemeClr val="tx2"/>
                </a:solidFill>
              </a:rPr>
              <a:t> </a:t>
            </a:r>
            <a:r>
              <a:rPr lang="en-AU" dirty="0"/>
              <a:t>Clinicians may persist with a form of care because they have invested considerable time/money/effort in it. </a:t>
            </a:r>
          </a:p>
          <a:p>
            <a:pPr marL="342900" indent="-342900">
              <a:buFont typeface="Arial" panose="020B0604020202020204" pitchFamily="34" charset="0"/>
              <a:buChar char="•"/>
            </a:pPr>
            <a:r>
              <a:rPr lang="en-AU" b="1" dirty="0">
                <a:solidFill>
                  <a:schemeClr val="tx2"/>
                </a:solidFill>
              </a:rPr>
              <a:t>Group biases:</a:t>
            </a:r>
            <a:r>
              <a:rPr lang="en-AU" dirty="0">
                <a:solidFill>
                  <a:schemeClr val="tx2"/>
                </a:solidFill>
              </a:rPr>
              <a:t> </a:t>
            </a:r>
            <a:r>
              <a:rPr lang="en-AU" dirty="0"/>
              <a:t>Decision-making skewed by the need for affirmation and a sense of belonging. Leads to groupthink, bandwagon effect, etc., often fuelled by influential individuals. Dissent discouraged or dismissed. </a:t>
            </a:r>
          </a:p>
          <a:p>
            <a:endParaRPr lang="en-AU" sz="2200" dirty="0"/>
          </a:p>
          <a:p>
            <a:r>
              <a:rPr lang="en-AU" sz="2200" dirty="0"/>
              <a:t>(Scott et al. 2017)</a:t>
            </a:r>
            <a:endParaRPr lang="en-AU" dirty="0"/>
          </a:p>
        </p:txBody>
      </p:sp>
    </p:spTree>
    <p:extLst>
      <p:ext uri="{BB962C8B-B14F-4D97-AF65-F5344CB8AC3E}">
        <p14:creationId xmlns:p14="http://schemas.microsoft.com/office/powerpoint/2010/main" val="192834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002F5A-46DF-4D2D-9B97-00C7F483E778}"/>
              </a:ext>
            </a:extLst>
          </p:cNvPr>
          <p:cNvSpPr>
            <a:spLocks noGrp="1"/>
          </p:cNvSpPr>
          <p:nvPr>
            <p:ph type="title"/>
          </p:nvPr>
        </p:nvSpPr>
        <p:spPr/>
        <p:txBody>
          <a:bodyPr/>
          <a:lstStyle/>
          <a:p>
            <a:r>
              <a:rPr lang="en-AU"/>
              <a:t>Reducing low-value care</a:t>
            </a:r>
            <a:endParaRPr lang="en-AU" dirty="0"/>
          </a:p>
        </p:txBody>
      </p:sp>
      <p:sp>
        <p:nvSpPr>
          <p:cNvPr id="13" name="Content Placeholder 12">
            <a:extLst>
              <a:ext uri="{FF2B5EF4-FFF2-40B4-BE49-F238E27FC236}">
                <a16:creationId xmlns:a16="http://schemas.microsoft.com/office/drawing/2014/main" id="{ABB58D07-D78E-4E53-A11F-4489A729E576}"/>
              </a:ext>
            </a:extLst>
          </p:cNvPr>
          <p:cNvSpPr>
            <a:spLocks noGrp="1"/>
          </p:cNvSpPr>
          <p:nvPr>
            <p:ph idx="1"/>
          </p:nvPr>
        </p:nvSpPr>
        <p:spPr/>
        <p:txBody>
          <a:bodyPr>
            <a:normAutofit fontScale="92500" lnSpcReduction="10000"/>
          </a:bodyPr>
          <a:lstStyle/>
          <a:p>
            <a:r>
              <a:rPr lang="en-AU" b="1" dirty="0">
                <a:solidFill>
                  <a:schemeClr val="tx2"/>
                </a:solidFill>
              </a:rPr>
              <a:t>Difficult conversations</a:t>
            </a:r>
          </a:p>
          <a:p>
            <a:r>
              <a:rPr lang="en-AU" dirty="0"/>
              <a:t>Reducing low-value care may mean you need to have difficult conversations. RACP has developed three training resources, which provide examples of how to include the Evolve Top-5 Recommendations in difficult conversations between:</a:t>
            </a:r>
          </a:p>
          <a:p>
            <a:endParaRPr lang="en-AU" dirty="0"/>
          </a:p>
          <a:p>
            <a:pPr lvl="1"/>
            <a:r>
              <a:rPr lang="en-AU" dirty="0">
                <a:hlinkClick r:id="rId3"/>
              </a:rPr>
              <a:t>a patient and a Physician</a:t>
            </a:r>
            <a:endParaRPr lang="en-AU" dirty="0"/>
          </a:p>
          <a:p>
            <a:pPr lvl="1"/>
            <a:r>
              <a:rPr lang="en-AU" dirty="0">
                <a:hlinkClick r:id="rId4"/>
              </a:rPr>
              <a:t>a carer and a Physician</a:t>
            </a:r>
            <a:endParaRPr lang="en-AU" dirty="0"/>
          </a:p>
          <a:p>
            <a:pPr lvl="1"/>
            <a:r>
              <a:rPr lang="en-AU" dirty="0">
                <a:hlinkClick r:id="rId5"/>
              </a:rPr>
              <a:t>an Advanced Trainee and a Fellow </a:t>
            </a:r>
            <a:endParaRPr lang="en-AU" dirty="0"/>
          </a:p>
          <a:p>
            <a:br>
              <a:rPr lang="en-AU" dirty="0"/>
            </a:br>
            <a:endParaRPr lang="en-AU" dirty="0"/>
          </a:p>
          <a:p>
            <a:r>
              <a:rPr lang="en-AU" dirty="0"/>
              <a:t> </a:t>
            </a:r>
          </a:p>
          <a:p>
            <a:endParaRPr lang="en-AU" dirty="0"/>
          </a:p>
          <a:p>
            <a:endParaRPr lang="en-AU" dirty="0"/>
          </a:p>
          <a:p>
            <a:endParaRPr lang="en-AU" dirty="0"/>
          </a:p>
        </p:txBody>
      </p:sp>
    </p:spTree>
    <p:extLst>
      <p:ext uri="{BB962C8B-B14F-4D97-AF65-F5344CB8AC3E}">
        <p14:creationId xmlns:p14="http://schemas.microsoft.com/office/powerpoint/2010/main" val="3846005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E5E7-6789-4729-AB41-D3FBA9994D7E}"/>
              </a:ext>
            </a:extLst>
          </p:cNvPr>
          <p:cNvSpPr>
            <a:spLocks noGrp="1"/>
          </p:cNvSpPr>
          <p:nvPr>
            <p:ph type="title"/>
          </p:nvPr>
        </p:nvSpPr>
        <p:spPr/>
        <p:txBody>
          <a:bodyPr/>
          <a:lstStyle/>
          <a:p>
            <a:r>
              <a:rPr lang="en-AU" dirty="0"/>
              <a:t>Increasing high-value care</a:t>
            </a:r>
          </a:p>
        </p:txBody>
      </p:sp>
      <p:sp>
        <p:nvSpPr>
          <p:cNvPr id="3" name="Content Placeholder 2">
            <a:extLst>
              <a:ext uri="{FF2B5EF4-FFF2-40B4-BE49-F238E27FC236}">
                <a16:creationId xmlns:a16="http://schemas.microsoft.com/office/drawing/2014/main" id="{F845EFD2-D094-43AB-9DED-4F51F41E25FF}"/>
              </a:ext>
            </a:extLst>
          </p:cNvPr>
          <p:cNvSpPr>
            <a:spLocks noGrp="1"/>
          </p:cNvSpPr>
          <p:nvPr>
            <p:ph idx="1"/>
          </p:nvPr>
        </p:nvSpPr>
        <p:spPr/>
        <p:txBody>
          <a:bodyPr>
            <a:normAutofit fontScale="92500" lnSpcReduction="10000"/>
          </a:bodyPr>
          <a:lstStyle/>
          <a:p>
            <a:pPr marL="457200" lvl="0" indent="-457200">
              <a:spcAft>
                <a:spcPts val="1200"/>
              </a:spcAft>
              <a:buFont typeface="Arial" panose="020B0604020202020204" pitchFamily="34" charset="0"/>
              <a:buChar char="•"/>
            </a:pPr>
            <a:r>
              <a:rPr lang="en-AU" sz="2600" dirty="0"/>
              <a:t>Identify, </a:t>
            </a:r>
            <a:r>
              <a:rPr lang="en-AU" sz="2600" b="1" dirty="0">
                <a:solidFill>
                  <a:schemeClr val="tx2"/>
                </a:solidFill>
              </a:rPr>
              <a:t>raise awareness of root causes </a:t>
            </a:r>
            <a:r>
              <a:rPr lang="en-AU" sz="2600" dirty="0"/>
              <a:t>of low-value care:</a:t>
            </a:r>
          </a:p>
          <a:p>
            <a:pPr lvl="1">
              <a:spcAft>
                <a:spcPts val="1200"/>
              </a:spcAft>
            </a:pPr>
            <a:r>
              <a:rPr lang="en-AU" sz="2200" dirty="0"/>
              <a:t>What do we do now? Why?</a:t>
            </a:r>
          </a:p>
          <a:p>
            <a:pPr lvl="1">
              <a:spcAft>
                <a:spcPts val="1200"/>
              </a:spcAft>
            </a:pPr>
            <a:r>
              <a:rPr lang="en-AU" sz="2200" dirty="0"/>
              <a:t>How can we make it easier to do the right thing?</a:t>
            </a:r>
          </a:p>
          <a:p>
            <a:pPr lvl="1">
              <a:spcAft>
                <a:spcPts val="1200"/>
              </a:spcAft>
            </a:pPr>
            <a:r>
              <a:rPr lang="en-AU" sz="2200" dirty="0"/>
              <a:t>How can we make it harder to do the wrong thing?</a:t>
            </a:r>
          </a:p>
          <a:p>
            <a:pPr marL="457200" lvl="0" indent="-457200">
              <a:spcAft>
                <a:spcPts val="1200"/>
              </a:spcAft>
              <a:buFont typeface="Arial" panose="020B0604020202020204" pitchFamily="34" charset="0"/>
              <a:buChar char="•"/>
            </a:pPr>
            <a:r>
              <a:rPr lang="en-AU" sz="2600" dirty="0"/>
              <a:t>Encourage mindful medicine. Set aside time &amp; space to </a:t>
            </a:r>
            <a:r>
              <a:rPr lang="en-AU" sz="2600" b="1" dirty="0">
                <a:solidFill>
                  <a:schemeClr val="tx2"/>
                </a:solidFill>
              </a:rPr>
              <a:t>pause, reflect &amp; discuss</a:t>
            </a:r>
          </a:p>
          <a:p>
            <a:pPr marL="457200" lvl="0" indent="-457200">
              <a:spcAft>
                <a:spcPts val="1200"/>
              </a:spcAft>
              <a:buFont typeface="Arial" panose="020B0604020202020204" pitchFamily="34" charset="0"/>
              <a:buChar char="•"/>
            </a:pPr>
            <a:r>
              <a:rPr lang="en-AU" sz="2600" dirty="0"/>
              <a:t>Look for </a:t>
            </a:r>
            <a:r>
              <a:rPr lang="en-AU" sz="2600" b="1" dirty="0">
                <a:solidFill>
                  <a:schemeClr val="tx2"/>
                </a:solidFill>
              </a:rPr>
              <a:t>opportunities to promote Evolve recommendations</a:t>
            </a:r>
            <a:r>
              <a:rPr lang="en-AU" sz="2600" dirty="0"/>
              <a:t> &amp; philosophy (e.g. Grand Rounds, workshops, role-plays, etc.)</a:t>
            </a:r>
          </a:p>
          <a:p>
            <a:endParaRPr lang="en-AU" dirty="0"/>
          </a:p>
        </p:txBody>
      </p:sp>
    </p:spTree>
    <p:extLst>
      <p:ext uri="{BB962C8B-B14F-4D97-AF65-F5344CB8AC3E}">
        <p14:creationId xmlns:p14="http://schemas.microsoft.com/office/powerpoint/2010/main" val="3080456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E5E7-6789-4729-AB41-D3FBA9994D7E}"/>
              </a:ext>
            </a:extLst>
          </p:cNvPr>
          <p:cNvSpPr>
            <a:spLocks noGrp="1"/>
          </p:cNvSpPr>
          <p:nvPr>
            <p:ph type="title"/>
          </p:nvPr>
        </p:nvSpPr>
        <p:spPr/>
        <p:txBody>
          <a:bodyPr/>
          <a:lstStyle/>
          <a:p>
            <a:r>
              <a:rPr lang="en-AU" dirty="0"/>
              <a:t>Increasing high-value care</a:t>
            </a:r>
          </a:p>
        </p:txBody>
      </p:sp>
      <p:sp>
        <p:nvSpPr>
          <p:cNvPr id="3" name="Content Placeholder 2">
            <a:extLst>
              <a:ext uri="{FF2B5EF4-FFF2-40B4-BE49-F238E27FC236}">
                <a16:creationId xmlns:a16="http://schemas.microsoft.com/office/drawing/2014/main" id="{F845EFD2-D094-43AB-9DED-4F51F41E25FF}"/>
              </a:ext>
            </a:extLst>
          </p:cNvPr>
          <p:cNvSpPr>
            <a:spLocks noGrp="1"/>
          </p:cNvSpPr>
          <p:nvPr>
            <p:ph idx="1"/>
          </p:nvPr>
        </p:nvSpPr>
        <p:spPr>
          <a:xfrm>
            <a:off x="4312046" y="1489723"/>
            <a:ext cx="7384332" cy="5228318"/>
          </a:xfrm>
        </p:spPr>
        <p:txBody>
          <a:bodyPr>
            <a:normAutofit/>
          </a:bodyPr>
          <a:lstStyle/>
          <a:p>
            <a:pPr marL="342900" lvl="0" indent="-342900">
              <a:spcAft>
                <a:spcPts val="600"/>
              </a:spcAft>
              <a:buFont typeface="Arial" panose="020B0604020202020204" pitchFamily="34" charset="0"/>
              <a:buChar char="•"/>
            </a:pPr>
            <a:r>
              <a:rPr lang="en-AU" sz="2300" dirty="0"/>
              <a:t>Without blame, </a:t>
            </a:r>
            <a:r>
              <a:rPr lang="en-AU" sz="2300" b="1" dirty="0">
                <a:solidFill>
                  <a:schemeClr val="tx2"/>
                </a:solidFill>
              </a:rPr>
              <a:t>be open to questioning</a:t>
            </a:r>
            <a:r>
              <a:rPr lang="en-AU" sz="2300" dirty="0"/>
              <a:t>—yourself and others</a:t>
            </a:r>
          </a:p>
          <a:p>
            <a:pPr marL="342900" lvl="0" indent="-342900">
              <a:spcAft>
                <a:spcPts val="600"/>
              </a:spcAft>
              <a:buFont typeface="Arial" panose="020B0604020202020204" pitchFamily="34" charset="0"/>
              <a:buChar char="•"/>
            </a:pPr>
            <a:r>
              <a:rPr lang="en-AU" sz="2300" b="1" dirty="0">
                <a:solidFill>
                  <a:schemeClr val="tx2"/>
                </a:solidFill>
              </a:rPr>
              <a:t>Allow for uncertainty</a:t>
            </a:r>
            <a:r>
              <a:rPr lang="en-AU" sz="2300" b="1" dirty="0"/>
              <a:t>. </a:t>
            </a:r>
            <a:r>
              <a:rPr lang="en-AU" sz="2300" dirty="0"/>
              <a:t>It’s OK not to know everything</a:t>
            </a:r>
          </a:p>
          <a:p>
            <a:pPr marL="342900" lvl="0" indent="-342900">
              <a:spcAft>
                <a:spcPts val="600"/>
              </a:spcAft>
              <a:buFont typeface="Arial" panose="020B0604020202020204" pitchFamily="34" charset="0"/>
              <a:buChar char="•"/>
            </a:pPr>
            <a:r>
              <a:rPr lang="en-AU" sz="2300" dirty="0"/>
              <a:t>Senior doctors, </a:t>
            </a:r>
            <a:r>
              <a:rPr lang="en-AU" sz="2300" b="1" dirty="0">
                <a:solidFill>
                  <a:schemeClr val="tx2"/>
                </a:solidFill>
              </a:rPr>
              <a:t>become role models</a:t>
            </a:r>
            <a:r>
              <a:rPr lang="en-AU" sz="2300" dirty="0"/>
              <a:t>:</a:t>
            </a:r>
          </a:p>
          <a:p>
            <a:pPr lvl="1">
              <a:spcAft>
                <a:spcPts val="600"/>
              </a:spcAft>
            </a:pPr>
            <a:r>
              <a:rPr lang="en-AU" dirty="0"/>
              <a:t>Encourage reflection and self-awareness</a:t>
            </a:r>
          </a:p>
          <a:p>
            <a:pPr lvl="1">
              <a:spcAft>
                <a:spcPts val="600"/>
              </a:spcAft>
            </a:pPr>
            <a:r>
              <a:rPr lang="en-AU" dirty="0"/>
              <a:t>Encourage trainees and new doctors to </a:t>
            </a:r>
            <a:r>
              <a:rPr lang="en-AU" b="1" dirty="0">
                <a:solidFill>
                  <a:schemeClr val="tx2"/>
                </a:solidFill>
              </a:rPr>
              <a:t>ask questions</a:t>
            </a:r>
          </a:p>
          <a:p>
            <a:pPr lvl="1">
              <a:spcAft>
                <a:spcPts val="600"/>
              </a:spcAft>
            </a:pPr>
            <a:r>
              <a:rPr lang="en-AU" dirty="0"/>
              <a:t>Incorporate </a:t>
            </a:r>
            <a:r>
              <a:rPr lang="en-AU" b="1" dirty="0">
                <a:solidFill>
                  <a:schemeClr val="tx2"/>
                </a:solidFill>
              </a:rPr>
              <a:t>communications</a:t>
            </a:r>
            <a:r>
              <a:rPr lang="en-AU" b="1" dirty="0"/>
              <a:t> </a:t>
            </a:r>
            <a:r>
              <a:rPr lang="en-AU" dirty="0"/>
              <a:t>skills into training</a:t>
            </a:r>
          </a:p>
          <a:p>
            <a:pPr marL="342900" indent="-342900">
              <a:spcAft>
                <a:spcPts val="600"/>
              </a:spcAft>
              <a:buFont typeface="Arial" panose="020B0604020202020204" pitchFamily="34" charset="0"/>
              <a:buChar char="•"/>
            </a:pPr>
            <a:r>
              <a:rPr lang="en-AU" sz="2300" b="1" dirty="0">
                <a:solidFill>
                  <a:schemeClr val="tx2"/>
                </a:solidFill>
              </a:rPr>
              <a:t>Invite other professionals to help </a:t>
            </a:r>
            <a:r>
              <a:rPr lang="en-AU" sz="2300" dirty="0"/>
              <a:t>(e.g. nurses, GPs, pharmacists, allied health workers, etc.)</a:t>
            </a:r>
          </a:p>
        </p:txBody>
      </p:sp>
      <p:pic>
        <p:nvPicPr>
          <p:cNvPr id="4" name="Picture 2">
            <a:extLst>
              <a:ext uri="{FF2B5EF4-FFF2-40B4-BE49-F238E27FC236}">
                <a16:creationId xmlns:a16="http://schemas.microsoft.com/office/drawing/2014/main" id="{CDE099B0-4EA3-4106-8F8F-382439180B3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CrisscrossEtching trans="60000"/>
                    </a14:imgEffect>
                  </a14:imgLayer>
                </a14:imgProps>
              </a:ext>
              <a:ext uri="{28A0092B-C50C-407E-A947-70E740481C1C}">
                <a14:useLocalDpi xmlns:a14="http://schemas.microsoft.com/office/drawing/2010/main" val="0"/>
              </a:ext>
            </a:extLst>
          </a:blip>
          <a:srcRect l="20190" r="15190"/>
          <a:stretch/>
        </p:blipFill>
        <p:spPr bwMode="auto">
          <a:xfrm>
            <a:off x="138575" y="1795388"/>
            <a:ext cx="4173471" cy="357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88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E5E7-6789-4729-AB41-D3FBA9994D7E}"/>
              </a:ext>
            </a:extLst>
          </p:cNvPr>
          <p:cNvSpPr>
            <a:spLocks noGrp="1"/>
          </p:cNvSpPr>
          <p:nvPr>
            <p:ph type="title"/>
          </p:nvPr>
        </p:nvSpPr>
        <p:spPr/>
        <p:txBody>
          <a:bodyPr/>
          <a:lstStyle/>
          <a:p>
            <a:r>
              <a:rPr lang="en-AU" dirty="0"/>
              <a:t>Increasing high-value care</a:t>
            </a:r>
          </a:p>
        </p:txBody>
      </p:sp>
      <p:sp>
        <p:nvSpPr>
          <p:cNvPr id="3" name="Content Placeholder 2">
            <a:extLst>
              <a:ext uri="{FF2B5EF4-FFF2-40B4-BE49-F238E27FC236}">
                <a16:creationId xmlns:a16="http://schemas.microsoft.com/office/drawing/2014/main" id="{F845EFD2-D094-43AB-9DED-4F51F41E25FF}"/>
              </a:ext>
            </a:extLst>
          </p:cNvPr>
          <p:cNvSpPr>
            <a:spLocks noGrp="1"/>
          </p:cNvSpPr>
          <p:nvPr>
            <p:ph idx="1"/>
          </p:nvPr>
        </p:nvSpPr>
        <p:spPr/>
        <p:txBody>
          <a:bodyPr/>
          <a:lstStyle/>
          <a:p>
            <a:pPr marL="342900" lvl="0" indent="-342900">
              <a:spcAft>
                <a:spcPts val="1200"/>
              </a:spcAft>
              <a:buFont typeface="Arial" panose="020B0604020202020204" pitchFamily="34" charset="0"/>
              <a:buChar char="•"/>
            </a:pPr>
            <a:r>
              <a:rPr lang="en-AU" dirty="0"/>
              <a:t>Consider building Evolve lists into </a:t>
            </a:r>
            <a:r>
              <a:rPr lang="en-AU" b="1" dirty="0">
                <a:solidFill>
                  <a:schemeClr val="tx2"/>
                </a:solidFill>
              </a:rPr>
              <a:t>IT systems </a:t>
            </a:r>
            <a:r>
              <a:rPr lang="en-AU" dirty="0"/>
              <a:t>(i.e. electronic decision-support, orders, &amp; procedures)</a:t>
            </a:r>
          </a:p>
          <a:p>
            <a:pPr marL="342900" lvl="0" indent="-342900">
              <a:spcAft>
                <a:spcPts val="1200"/>
              </a:spcAft>
              <a:buFont typeface="Arial" panose="020B0604020202020204" pitchFamily="34" charset="0"/>
              <a:buChar char="•"/>
            </a:pPr>
            <a:r>
              <a:rPr lang="en-AU" dirty="0"/>
              <a:t>Make </a:t>
            </a:r>
            <a:r>
              <a:rPr lang="en-AU" i="1" dirty="0"/>
              <a:t>Evolve</a:t>
            </a:r>
            <a:r>
              <a:rPr lang="en-AU" dirty="0"/>
              <a:t> recommendations a routine part of</a:t>
            </a:r>
            <a:r>
              <a:rPr lang="en-AU" dirty="0">
                <a:solidFill>
                  <a:schemeClr val="tx2"/>
                </a:solidFill>
              </a:rPr>
              <a:t> </a:t>
            </a:r>
            <a:r>
              <a:rPr lang="en-AU" b="1" dirty="0">
                <a:solidFill>
                  <a:schemeClr val="tx2"/>
                </a:solidFill>
              </a:rPr>
              <a:t>handover conversations</a:t>
            </a:r>
            <a:endParaRPr lang="en-AU" dirty="0">
              <a:solidFill>
                <a:schemeClr val="tx2"/>
              </a:solidFill>
            </a:endParaRPr>
          </a:p>
          <a:p>
            <a:pPr marL="342900" lvl="0" indent="-342900">
              <a:spcAft>
                <a:spcPts val="1200"/>
              </a:spcAft>
              <a:buFont typeface="Arial" panose="020B0604020202020204" pitchFamily="34" charset="0"/>
              <a:buChar char="•"/>
            </a:pPr>
            <a:r>
              <a:rPr lang="en-AU" dirty="0"/>
              <a:t>Engage patients and (for paediatricians) parents in </a:t>
            </a:r>
            <a:r>
              <a:rPr lang="en-AU" b="1" dirty="0">
                <a:solidFill>
                  <a:schemeClr val="tx2"/>
                </a:solidFill>
              </a:rPr>
              <a:t>shared decision-making</a:t>
            </a:r>
            <a:r>
              <a:rPr lang="en-AU" dirty="0"/>
              <a:t>, including acceptable risks.</a:t>
            </a:r>
          </a:p>
          <a:p>
            <a:endParaRPr lang="en-AU" dirty="0"/>
          </a:p>
        </p:txBody>
      </p:sp>
    </p:spTree>
    <p:extLst>
      <p:ext uri="{BB962C8B-B14F-4D97-AF65-F5344CB8AC3E}">
        <p14:creationId xmlns:p14="http://schemas.microsoft.com/office/powerpoint/2010/main" val="4152068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E5E7-6789-4729-AB41-D3FBA9994D7E}"/>
              </a:ext>
            </a:extLst>
          </p:cNvPr>
          <p:cNvSpPr>
            <a:spLocks noGrp="1"/>
          </p:cNvSpPr>
          <p:nvPr>
            <p:ph type="title"/>
          </p:nvPr>
        </p:nvSpPr>
        <p:spPr/>
        <p:txBody>
          <a:bodyPr/>
          <a:lstStyle/>
          <a:p>
            <a:r>
              <a:rPr lang="en-AU" dirty="0"/>
              <a:t>Increasing high-value care</a:t>
            </a:r>
          </a:p>
        </p:txBody>
      </p:sp>
      <p:sp>
        <p:nvSpPr>
          <p:cNvPr id="3" name="Content Placeholder 2">
            <a:extLst>
              <a:ext uri="{FF2B5EF4-FFF2-40B4-BE49-F238E27FC236}">
                <a16:creationId xmlns:a16="http://schemas.microsoft.com/office/drawing/2014/main" id="{F845EFD2-D094-43AB-9DED-4F51F41E25FF}"/>
              </a:ext>
            </a:extLst>
          </p:cNvPr>
          <p:cNvSpPr>
            <a:spLocks noGrp="1"/>
          </p:cNvSpPr>
          <p:nvPr>
            <p:ph idx="1"/>
          </p:nvPr>
        </p:nvSpPr>
        <p:spPr>
          <a:xfrm>
            <a:off x="2403834" y="1489722"/>
            <a:ext cx="8949966" cy="4724465"/>
          </a:xfrm>
        </p:spPr>
        <p:txBody>
          <a:bodyPr/>
          <a:lstStyle/>
          <a:p>
            <a:pPr marL="342900" indent="-342900">
              <a:spcAft>
                <a:spcPts val="600"/>
              </a:spcAft>
              <a:buFont typeface="Arial" panose="020B0604020202020204" pitchFamily="34" charset="0"/>
              <a:buChar char="•"/>
            </a:pPr>
            <a:r>
              <a:rPr lang="en-AU" b="1" dirty="0">
                <a:solidFill>
                  <a:schemeClr val="tx2"/>
                </a:solidFill>
              </a:rPr>
              <a:t>Cognitive huddles and autopsies:</a:t>
            </a:r>
            <a:r>
              <a:rPr lang="en-AU" b="1" dirty="0"/>
              <a:t> </a:t>
            </a:r>
            <a:r>
              <a:rPr lang="en-AU" dirty="0"/>
              <a:t>Case studies of low-value care, presented in a ‘huddle’ or closed group.</a:t>
            </a:r>
          </a:p>
          <a:p>
            <a:pPr marL="342900" indent="-342900">
              <a:spcAft>
                <a:spcPts val="600"/>
              </a:spcAft>
              <a:buFont typeface="Arial" panose="020B0604020202020204" pitchFamily="34" charset="0"/>
              <a:buChar char="•"/>
            </a:pPr>
            <a:r>
              <a:rPr lang="en-AU" b="1" dirty="0">
                <a:solidFill>
                  <a:schemeClr val="tx2"/>
                </a:solidFill>
              </a:rPr>
              <a:t>Narratives of patient harm </a:t>
            </a:r>
            <a:r>
              <a:rPr lang="en-AU" dirty="0"/>
              <a:t>coupled with examination of wrong reasoning (i.e. teachable moments). </a:t>
            </a:r>
          </a:p>
          <a:p>
            <a:pPr marL="342900" indent="-342900">
              <a:spcAft>
                <a:spcPts val="600"/>
              </a:spcAft>
              <a:buFont typeface="Arial" panose="020B0604020202020204" pitchFamily="34" charset="0"/>
              <a:buChar char="•"/>
            </a:pPr>
            <a:r>
              <a:rPr lang="en-AU" b="1" dirty="0">
                <a:solidFill>
                  <a:schemeClr val="tx2"/>
                </a:solidFill>
              </a:rPr>
              <a:t>Value-of-care considerations </a:t>
            </a:r>
            <a:r>
              <a:rPr lang="en-AU" dirty="0"/>
              <a:t>included in clinical assessments. Detail the perceived benefits, harms and costs in management plans. </a:t>
            </a:r>
          </a:p>
          <a:p>
            <a:pPr marL="342900" indent="-342900">
              <a:spcAft>
                <a:spcPts val="600"/>
              </a:spcAft>
              <a:buFont typeface="Arial" panose="020B0604020202020204" pitchFamily="34" charset="0"/>
              <a:buChar char="•"/>
            </a:pPr>
            <a:r>
              <a:rPr lang="en-AU" b="1" dirty="0">
                <a:solidFill>
                  <a:schemeClr val="tx2"/>
                </a:solidFill>
              </a:rPr>
              <a:t>Work with patients </a:t>
            </a:r>
            <a:r>
              <a:rPr lang="en-AU" dirty="0"/>
              <a:t>to define acceptable levels of risk associated with from withholding intervention. </a:t>
            </a:r>
          </a:p>
          <a:p>
            <a:endParaRPr lang="en-AU" dirty="0"/>
          </a:p>
        </p:txBody>
      </p:sp>
    </p:spTree>
    <p:extLst>
      <p:ext uri="{BB962C8B-B14F-4D97-AF65-F5344CB8AC3E}">
        <p14:creationId xmlns:p14="http://schemas.microsoft.com/office/powerpoint/2010/main" val="2192247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F76151-B2B9-4799-B1FC-98EC93070150}"/>
              </a:ext>
            </a:extLst>
          </p:cNvPr>
          <p:cNvSpPr>
            <a:spLocks noGrp="1"/>
          </p:cNvSpPr>
          <p:nvPr>
            <p:ph type="title"/>
          </p:nvPr>
        </p:nvSpPr>
        <p:spPr>
          <a:xfrm>
            <a:off x="2295330" y="630019"/>
            <a:ext cx="9058469" cy="646331"/>
          </a:xfrm>
        </p:spPr>
        <p:txBody>
          <a:bodyPr>
            <a:normAutofit fontScale="90000"/>
          </a:bodyPr>
          <a:lstStyle/>
          <a:p>
            <a:r>
              <a:rPr lang="en-AU" dirty="0"/>
              <a:t>How physicians can be involved with Evolve</a:t>
            </a:r>
          </a:p>
        </p:txBody>
      </p:sp>
      <p:sp>
        <p:nvSpPr>
          <p:cNvPr id="4" name="Content Placeholder 3">
            <a:extLst>
              <a:ext uri="{FF2B5EF4-FFF2-40B4-BE49-F238E27FC236}">
                <a16:creationId xmlns:a16="http://schemas.microsoft.com/office/drawing/2014/main" id="{82894C27-668F-4DDA-9D6D-9BE02FD48488}"/>
              </a:ext>
            </a:extLst>
          </p:cNvPr>
          <p:cNvSpPr>
            <a:spLocks noGrp="1"/>
          </p:cNvSpPr>
          <p:nvPr>
            <p:ph sz="half" idx="1"/>
          </p:nvPr>
        </p:nvSpPr>
        <p:spPr/>
        <p:txBody>
          <a:bodyPr>
            <a:normAutofit fontScale="77500" lnSpcReduction="20000"/>
          </a:bodyPr>
          <a:lstStyle/>
          <a:p>
            <a:pPr lvl="0">
              <a:lnSpc>
                <a:spcPct val="120000"/>
              </a:lnSpc>
            </a:pPr>
            <a:r>
              <a:rPr lang="en-AU" sz="2400" dirty="0">
                <a:latin typeface="Arial" panose="020B0604020202020204" pitchFamily="34" charset="0"/>
                <a:cs typeface="Arial" panose="020B0604020202020204" pitchFamily="34" charset="0"/>
              </a:rPr>
              <a:t>Visit the Evolve website and get to know their Specialties Top 5 Recommendations</a:t>
            </a:r>
          </a:p>
          <a:p>
            <a:pPr>
              <a:lnSpc>
                <a:spcPct val="120000"/>
              </a:lnSpc>
            </a:pPr>
            <a:r>
              <a:rPr lang="en-AU" sz="2400" dirty="0">
                <a:latin typeface="Arial" panose="020B0604020202020204" pitchFamily="34" charset="0"/>
                <a:cs typeface="Arial" panose="020B0604020202020204" pitchFamily="34" charset="0"/>
              </a:rPr>
              <a:t>Be a part of developing your Specialties Top-5 Recommendations</a:t>
            </a:r>
          </a:p>
          <a:p>
            <a:pPr>
              <a:lnSpc>
                <a:spcPct val="120000"/>
              </a:lnSpc>
            </a:pPr>
            <a:r>
              <a:rPr lang="en-AU" sz="2400" dirty="0">
                <a:latin typeface="Arial" panose="020B0604020202020204" pitchFamily="34" charset="0"/>
                <a:cs typeface="Arial" panose="020B0604020202020204" pitchFamily="34" charset="0"/>
              </a:rPr>
              <a:t>Join the Evolve Policy Reference Group and help shape and drive the Evolve initiative</a:t>
            </a:r>
          </a:p>
          <a:p>
            <a:pPr>
              <a:lnSpc>
                <a:spcPct val="120000"/>
              </a:lnSpc>
            </a:pPr>
            <a:r>
              <a:rPr lang="en-AU" sz="2400" dirty="0">
                <a:latin typeface="Arial" panose="020B0604020202020204" pitchFamily="34" charset="0"/>
                <a:cs typeface="Arial" panose="020B0604020202020204" pitchFamily="34" charset="0"/>
              </a:rPr>
              <a:t>Make Evolve recommendations a routine part of clinical handovers</a:t>
            </a:r>
          </a:p>
          <a:p>
            <a:pPr>
              <a:lnSpc>
                <a:spcPct val="120000"/>
              </a:lnSpc>
            </a:pPr>
            <a:r>
              <a:rPr lang="en-AU" sz="2400" dirty="0">
                <a:latin typeface="Arial" panose="020B0604020202020204" pitchFamily="34" charset="0"/>
                <a:cs typeface="Arial" panose="020B0604020202020204" pitchFamily="34" charset="0"/>
              </a:rPr>
              <a:t>Build your skills to enable them to participate in joint decision making with their patients, or have difficult discussions with their colleagues or supervisor</a:t>
            </a:r>
          </a:p>
        </p:txBody>
      </p:sp>
      <p:sp>
        <p:nvSpPr>
          <p:cNvPr id="6" name="Content Placeholder 5">
            <a:extLst>
              <a:ext uri="{FF2B5EF4-FFF2-40B4-BE49-F238E27FC236}">
                <a16:creationId xmlns:a16="http://schemas.microsoft.com/office/drawing/2014/main" id="{C570E62F-792B-4709-A18C-7016244D06CE}"/>
              </a:ext>
            </a:extLst>
          </p:cNvPr>
          <p:cNvSpPr>
            <a:spLocks noGrp="1"/>
          </p:cNvSpPr>
          <p:nvPr>
            <p:ph sz="half" idx="2"/>
          </p:nvPr>
        </p:nvSpPr>
        <p:spPr/>
        <p:txBody>
          <a:bodyPr>
            <a:normAutofit fontScale="77500" lnSpcReduction="20000"/>
          </a:bodyPr>
          <a:lstStyle/>
          <a:p>
            <a:pPr lvl="0">
              <a:lnSpc>
                <a:spcPct val="120000"/>
              </a:lnSpc>
            </a:pPr>
            <a:r>
              <a:rPr lang="en-AU" sz="2400" dirty="0">
                <a:latin typeface="Arial" panose="020B0604020202020204" pitchFamily="34" charset="0"/>
                <a:cs typeface="Arial" panose="020B0604020202020204" pitchFamily="34" charset="0"/>
              </a:rPr>
              <a:t>Include Evolve in education sessions like grand rounds, workshops, clinical case reviews, team meetings and more</a:t>
            </a:r>
          </a:p>
          <a:p>
            <a:pPr lvl="0">
              <a:lnSpc>
                <a:spcPct val="120000"/>
              </a:lnSpc>
            </a:pPr>
            <a:r>
              <a:rPr lang="en-AU" sz="2400" dirty="0">
                <a:latin typeface="Arial" panose="020B0604020202020204" pitchFamily="34" charset="0"/>
                <a:cs typeface="Arial" panose="020B0604020202020204" pitchFamily="34" charset="0"/>
              </a:rPr>
              <a:t>Conduct clinical audits and feedback on an Evolve recommendation</a:t>
            </a:r>
          </a:p>
          <a:p>
            <a:pPr lvl="0">
              <a:lnSpc>
                <a:spcPct val="120000"/>
              </a:lnSpc>
            </a:pPr>
            <a:r>
              <a:rPr lang="en-AU" sz="2400" dirty="0">
                <a:latin typeface="Arial" panose="020B0604020202020204" pitchFamily="34" charset="0"/>
                <a:cs typeface="Arial" panose="020B0604020202020204" pitchFamily="34" charset="0"/>
              </a:rPr>
              <a:t>Engage hospital management in implementing the recommendations across the health service</a:t>
            </a:r>
          </a:p>
          <a:p>
            <a:pPr lvl="0">
              <a:lnSpc>
                <a:spcPct val="120000"/>
              </a:lnSpc>
            </a:pPr>
            <a:r>
              <a:rPr lang="en-AU" sz="2400" dirty="0">
                <a:latin typeface="Arial" panose="020B0604020202020204" pitchFamily="34" charset="0"/>
                <a:cs typeface="Arial" panose="020B0604020202020204" pitchFamily="34" charset="0"/>
              </a:rPr>
              <a:t>Discuss the recommendations with referring doctors and your multidisciplinary care team</a:t>
            </a:r>
          </a:p>
          <a:p>
            <a:pPr lvl="0">
              <a:lnSpc>
                <a:spcPct val="120000"/>
              </a:lnSpc>
            </a:pPr>
            <a:r>
              <a:rPr lang="en-AU" sz="2400" dirty="0">
                <a:latin typeface="Arial" panose="020B0604020202020204" pitchFamily="34" charset="0"/>
                <a:cs typeface="Arial" panose="020B0604020202020204" pitchFamily="34" charset="0"/>
              </a:rPr>
              <a:t>Undertake research on Evolve and implementation of Evolve recommendations</a:t>
            </a:r>
          </a:p>
        </p:txBody>
      </p:sp>
    </p:spTree>
    <p:extLst>
      <p:ext uri="{BB962C8B-B14F-4D97-AF65-F5344CB8AC3E}">
        <p14:creationId xmlns:p14="http://schemas.microsoft.com/office/powerpoint/2010/main" val="239652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F76151-B2B9-4799-B1FC-98EC93070150}"/>
              </a:ext>
            </a:extLst>
          </p:cNvPr>
          <p:cNvSpPr>
            <a:spLocks noGrp="1"/>
          </p:cNvSpPr>
          <p:nvPr>
            <p:ph type="title"/>
          </p:nvPr>
        </p:nvSpPr>
        <p:spPr>
          <a:xfrm>
            <a:off x="2295330" y="630019"/>
            <a:ext cx="9058469" cy="646331"/>
          </a:xfrm>
        </p:spPr>
        <p:txBody>
          <a:bodyPr>
            <a:normAutofit fontScale="90000"/>
          </a:bodyPr>
          <a:lstStyle/>
          <a:p>
            <a:r>
              <a:rPr lang="en-AU" dirty="0"/>
              <a:t>How physicians can be involved with Evolve</a:t>
            </a:r>
          </a:p>
        </p:txBody>
      </p:sp>
      <p:sp>
        <p:nvSpPr>
          <p:cNvPr id="4" name="Content Placeholder 3">
            <a:extLst>
              <a:ext uri="{FF2B5EF4-FFF2-40B4-BE49-F238E27FC236}">
                <a16:creationId xmlns:a16="http://schemas.microsoft.com/office/drawing/2014/main" id="{82894C27-668F-4DDA-9D6D-9BE02FD48488}"/>
              </a:ext>
            </a:extLst>
          </p:cNvPr>
          <p:cNvSpPr>
            <a:spLocks noGrp="1"/>
          </p:cNvSpPr>
          <p:nvPr>
            <p:ph sz="half" idx="1"/>
          </p:nvPr>
        </p:nvSpPr>
        <p:spPr/>
        <p:txBody>
          <a:bodyPr>
            <a:normAutofit fontScale="77500" lnSpcReduction="20000"/>
          </a:bodyPr>
          <a:lstStyle/>
          <a:p>
            <a:pPr lvl="0">
              <a:lnSpc>
                <a:spcPct val="120000"/>
              </a:lnSpc>
            </a:pPr>
            <a:r>
              <a:rPr lang="en-AU" sz="2400" dirty="0">
                <a:latin typeface="Arial" panose="020B0604020202020204" pitchFamily="34" charset="0"/>
                <a:cs typeface="Arial" panose="020B0604020202020204" pitchFamily="34" charset="0"/>
              </a:rPr>
              <a:t>Visit the Evolve website and get to know their Specialties Top 5 Recommendations</a:t>
            </a:r>
          </a:p>
          <a:p>
            <a:pPr>
              <a:lnSpc>
                <a:spcPct val="120000"/>
              </a:lnSpc>
            </a:pPr>
            <a:r>
              <a:rPr lang="en-AU" sz="2400" dirty="0">
                <a:latin typeface="Arial" panose="020B0604020202020204" pitchFamily="34" charset="0"/>
                <a:cs typeface="Arial" panose="020B0604020202020204" pitchFamily="34" charset="0"/>
              </a:rPr>
              <a:t>Be a part of developing your Specialties Top-5 Recommendations</a:t>
            </a:r>
          </a:p>
          <a:p>
            <a:pPr>
              <a:lnSpc>
                <a:spcPct val="120000"/>
              </a:lnSpc>
            </a:pPr>
            <a:r>
              <a:rPr lang="en-AU" sz="2400" dirty="0">
                <a:latin typeface="Arial" panose="020B0604020202020204" pitchFamily="34" charset="0"/>
                <a:cs typeface="Arial" panose="020B0604020202020204" pitchFamily="34" charset="0"/>
              </a:rPr>
              <a:t>Join the Evolve Policy Reference Group and help shape and drive the Evolve initiative</a:t>
            </a:r>
          </a:p>
          <a:p>
            <a:pPr>
              <a:lnSpc>
                <a:spcPct val="120000"/>
              </a:lnSpc>
            </a:pPr>
            <a:r>
              <a:rPr lang="en-AU" sz="2400" dirty="0">
                <a:latin typeface="Arial" panose="020B0604020202020204" pitchFamily="34" charset="0"/>
                <a:cs typeface="Arial" panose="020B0604020202020204" pitchFamily="34" charset="0"/>
              </a:rPr>
              <a:t>Make Evolve recommendations a routine part of clinical handovers</a:t>
            </a:r>
          </a:p>
          <a:p>
            <a:pPr>
              <a:lnSpc>
                <a:spcPct val="120000"/>
              </a:lnSpc>
            </a:pPr>
            <a:r>
              <a:rPr lang="en-AU" sz="2400" dirty="0">
                <a:latin typeface="Arial" panose="020B0604020202020204" pitchFamily="34" charset="0"/>
                <a:cs typeface="Arial" panose="020B0604020202020204" pitchFamily="34" charset="0"/>
              </a:rPr>
              <a:t>Build your skills to enable them to participate in joint decision making with their patients, or have difficult discussions with their colleagues or supervisor</a:t>
            </a:r>
          </a:p>
        </p:txBody>
      </p:sp>
      <p:sp>
        <p:nvSpPr>
          <p:cNvPr id="6" name="Content Placeholder 5">
            <a:extLst>
              <a:ext uri="{FF2B5EF4-FFF2-40B4-BE49-F238E27FC236}">
                <a16:creationId xmlns:a16="http://schemas.microsoft.com/office/drawing/2014/main" id="{C570E62F-792B-4709-A18C-7016244D06CE}"/>
              </a:ext>
            </a:extLst>
          </p:cNvPr>
          <p:cNvSpPr>
            <a:spLocks noGrp="1"/>
          </p:cNvSpPr>
          <p:nvPr>
            <p:ph sz="half" idx="2"/>
          </p:nvPr>
        </p:nvSpPr>
        <p:spPr/>
        <p:txBody>
          <a:bodyPr>
            <a:normAutofit fontScale="77500" lnSpcReduction="20000"/>
          </a:bodyPr>
          <a:lstStyle/>
          <a:p>
            <a:pPr lvl="0">
              <a:lnSpc>
                <a:spcPct val="120000"/>
              </a:lnSpc>
            </a:pPr>
            <a:r>
              <a:rPr lang="en-AU" sz="2400" dirty="0">
                <a:latin typeface="Arial" panose="020B0604020202020204" pitchFamily="34" charset="0"/>
                <a:cs typeface="Arial" panose="020B0604020202020204" pitchFamily="34" charset="0"/>
              </a:rPr>
              <a:t>Include Evolve in education sessions like grand rounds, workshops, clinical case reviews, team meetings and more</a:t>
            </a:r>
          </a:p>
          <a:p>
            <a:pPr lvl="0">
              <a:lnSpc>
                <a:spcPct val="120000"/>
              </a:lnSpc>
            </a:pPr>
            <a:r>
              <a:rPr lang="en-AU" sz="2400" dirty="0">
                <a:latin typeface="Arial" panose="020B0604020202020204" pitchFamily="34" charset="0"/>
                <a:cs typeface="Arial" panose="020B0604020202020204" pitchFamily="34" charset="0"/>
              </a:rPr>
              <a:t>Conduct clinical audits and feedback on an Evolve recommendation</a:t>
            </a:r>
          </a:p>
          <a:p>
            <a:pPr lvl="0">
              <a:lnSpc>
                <a:spcPct val="120000"/>
              </a:lnSpc>
            </a:pPr>
            <a:r>
              <a:rPr lang="en-AU" sz="2400" dirty="0">
                <a:latin typeface="Arial" panose="020B0604020202020204" pitchFamily="34" charset="0"/>
                <a:cs typeface="Arial" panose="020B0604020202020204" pitchFamily="34" charset="0"/>
              </a:rPr>
              <a:t>Engage hospital management in implementing the recommendations across the health service</a:t>
            </a:r>
          </a:p>
          <a:p>
            <a:pPr lvl="0">
              <a:lnSpc>
                <a:spcPct val="120000"/>
              </a:lnSpc>
            </a:pPr>
            <a:r>
              <a:rPr lang="en-AU" sz="2400" dirty="0">
                <a:latin typeface="Arial" panose="020B0604020202020204" pitchFamily="34" charset="0"/>
                <a:cs typeface="Arial" panose="020B0604020202020204" pitchFamily="34" charset="0"/>
              </a:rPr>
              <a:t>Discuss the recommendations with referring doctors and your multidisciplinary care team</a:t>
            </a:r>
          </a:p>
          <a:p>
            <a:pPr lvl="0">
              <a:lnSpc>
                <a:spcPct val="120000"/>
              </a:lnSpc>
            </a:pPr>
            <a:r>
              <a:rPr lang="en-AU" sz="2400" dirty="0">
                <a:latin typeface="Arial" panose="020B0604020202020204" pitchFamily="34" charset="0"/>
                <a:cs typeface="Arial" panose="020B0604020202020204" pitchFamily="34" charset="0"/>
              </a:rPr>
              <a:t>Undertake research on Evolve and implementation of Evolve recommendations</a:t>
            </a:r>
          </a:p>
        </p:txBody>
      </p:sp>
      <p:sp>
        <p:nvSpPr>
          <p:cNvPr id="5" name="TextBox 4">
            <a:extLst>
              <a:ext uri="{FF2B5EF4-FFF2-40B4-BE49-F238E27FC236}">
                <a16:creationId xmlns:a16="http://schemas.microsoft.com/office/drawing/2014/main" id="{A34FBFC3-3F30-4EEF-8FA8-FCA880238214}"/>
              </a:ext>
            </a:extLst>
          </p:cNvPr>
          <p:cNvSpPr txBox="1"/>
          <p:nvPr/>
        </p:nvSpPr>
        <p:spPr>
          <a:xfrm rot="979693">
            <a:off x="2434771" y="2386726"/>
            <a:ext cx="7474857" cy="2246769"/>
          </a:xfrm>
          <a:prstGeom prst="rect">
            <a:avLst/>
          </a:prstGeom>
          <a:solidFill>
            <a:srgbClr val="4D849F"/>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Don’t forget you may be able to claim some of your Evolve activities as CPD. Check against the </a:t>
            </a:r>
            <a:r>
              <a:rPr kumimoji="0" lang="en-AU"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3"/>
              </a:rPr>
              <a:t>MyCPD Framework</a:t>
            </a:r>
            <a:endParaRPr kumimoji="0" lang="en-AU"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112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0AED-4B08-4983-9C0F-AC038735FB0A}"/>
              </a:ext>
            </a:extLst>
          </p:cNvPr>
          <p:cNvSpPr>
            <a:spLocks noGrp="1"/>
          </p:cNvSpPr>
          <p:nvPr>
            <p:ph type="title"/>
          </p:nvPr>
        </p:nvSpPr>
        <p:spPr/>
        <p:txBody>
          <a:bodyPr>
            <a:normAutofit fontScale="90000"/>
          </a:bodyPr>
          <a:lstStyle/>
          <a:p>
            <a:r>
              <a:rPr lang="en-AU" dirty="0"/>
              <a:t>Please only use these images for Evolve presentations</a:t>
            </a:r>
          </a:p>
        </p:txBody>
      </p:sp>
      <p:sp>
        <p:nvSpPr>
          <p:cNvPr id="3" name="Content Placeholder 2">
            <a:extLst>
              <a:ext uri="{FF2B5EF4-FFF2-40B4-BE49-F238E27FC236}">
                <a16:creationId xmlns:a16="http://schemas.microsoft.com/office/drawing/2014/main" id="{8864591E-92D9-4941-BFA3-72536E84F0ED}"/>
              </a:ext>
            </a:extLst>
          </p:cNvPr>
          <p:cNvSpPr>
            <a:spLocks noGrp="1"/>
          </p:cNvSpPr>
          <p:nvPr>
            <p:ph idx="1"/>
          </p:nvPr>
        </p:nvSpPr>
        <p:spPr/>
        <p:txBody>
          <a:bodyPr/>
          <a:lstStyle/>
          <a:p>
            <a:endParaRPr lang="en-AU"/>
          </a:p>
        </p:txBody>
      </p:sp>
      <p:pic>
        <p:nvPicPr>
          <p:cNvPr id="12" name="Picture 11">
            <a:extLst>
              <a:ext uri="{FF2B5EF4-FFF2-40B4-BE49-F238E27FC236}">
                <a16:creationId xmlns:a16="http://schemas.microsoft.com/office/drawing/2014/main" id="{69782EBA-00F8-4A9E-95CA-6D5588863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7221" y="1485108"/>
            <a:ext cx="6316578" cy="4210696"/>
          </a:xfrm>
          <a:prstGeom prst="rect">
            <a:avLst/>
          </a:prstGeom>
        </p:spPr>
      </p:pic>
      <p:pic>
        <p:nvPicPr>
          <p:cNvPr id="13" name="Picture 12">
            <a:extLst>
              <a:ext uri="{FF2B5EF4-FFF2-40B4-BE49-F238E27FC236}">
                <a16:creationId xmlns:a16="http://schemas.microsoft.com/office/drawing/2014/main" id="{C659F8B0-C217-48CE-A8C8-5916AFB25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9986" y="1464409"/>
            <a:ext cx="2838266" cy="4252094"/>
          </a:xfrm>
          <a:prstGeom prst="rect">
            <a:avLst/>
          </a:prstGeom>
        </p:spPr>
      </p:pic>
    </p:spTree>
    <p:extLst>
      <p:ext uri="{BB962C8B-B14F-4D97-AF65-F5344CB8AC3E}">
        <p14:creationId xmlns:p14="http://schemas.microsoft.com/office/powerpoint/2010/main" val="509432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28AC3-CFA4-4A93-8A69-4FC9DA6D07F5}"/>
              </a:ext>
            </a:extLst>
          </p:cNvPr>
          <p:cNvSpPr>
            <a:spLocks noGrp="1"/>
          </p:cNvSpPr>
          <p:nvPr>
            <p:ph type="title"/>
          </p:nvPr>
        </p:nvSpPr>
        <p:spPr/>
        <p:txBody>
          <a:bodyPr/>
          <a:lstStyle/>
          <a:p>
            <a:r>
              <a:rPr lang="en-AU" dirty="0"/>
              <a:t>Evolve Research</a:t>
            </a:r>
          </a:p>
        </p:txBody>
      </p:sp>
      <p:sp>
        <p:nvSpPr>
          <p:cNvPr id="5" name="Content Placeholder 4">
            <a:extLst>
              <a:ext uri="{FF2B5EF4-FFF2-40B4-BE49-F238E27FC236}">
                <a16:creationId xmlns:a16="http://schemas.microsoft.com/office/drawing/2014/main" id="{CD21E2AA-C011-4D01-B4E4-39CA5A30AD3F}"/>
              </a:ext>
            </a:extLst>
          </p:cNvPr>
          <p:cNvSpPr>
            <a:spLocks noGrp="1"/>
          </p:cNvSpPr>
          <p:nvPr>
            <p:ph idx="1"/>
          </p:nvPr>
        </p:nvSpPr>
        <p:spPr/>
        <p:txBody>
          <a:bodyPr>
            <a:normAutofit fontScale="92500" lnSpcReduction="20000"/>
          </a:bodyPr>
          <a:lstStyle/>
          <a:p>
            <a:pPr marL="0" lvl="1" indent="0">
              <a:buNone/>
              <a:tabLst>
                <a:tab pos="541338" algn="l"/>
              </a:tabLst>
            </a:pPr>
            <a:r>
              <a:rPr lang="en-AU" sz="2400" dirty="0">
                <a:latin typeface="Arial" panose="020B0604020202020204" pitchFamily="34" charset="0"/>
                <a:cs typeface="Arial" panose="020B0604020202020204" pitchFamily="34" charset="0"/>
              </a:rPr>
              <a:t>RACP encourages its Advanced Trainees and Fellows to develop and conduct research projects on specific Evolve recommendations as part of specialty training. </a:t>
            </a:r>
          </a:p>
          <a:p>
            <a:pPr marL="0" lvl="1">
              <a:tabLst>
                <a:tab pos="541338" algn="l"/>
              </a:tabLst>
            </a:pPr>
            <a:endParaRPr lang="en-AU" sz="2400" dirty="0">
              <a:latin typeface="Arial" panose="020B0604020202020204" pitchFamily="34" charset="0"/>
              <a:cs typeface="Arial" panose="020B0604020202020204" pitchFamily="34" charset="0"/>
            </a:endParaRPr>
          </a:p>
          <a:p>
            <a:pPr marL="0" lvl="1" indent="0">
              <a:buNone/>
              <a:tabLst>
                <a:tab pos="541338" algn="l"/>
              </a:tabLst>
            </a:pPr>
            <a:r>
              <a:rPr lang="en-AU" sz="2400" dirty="0">
                <a:latin typeface="Arial" panose="020B0604020202020204" pitchFamily="34" charset="0"/>
                <a:cs typeface="Arial" panose="020B0604020202020204" pitchFamily="34" charset="0"/>
              </a:rPr>
              <a:t>Outcomes from these projects can be:</a:t>
            </a:r>
          </a:p>
          <a:p>
            <a:pPr marL="800100" lvl="2" indent="-342900">
              <a:tabLst>
                <a:tab pos="541338" algn="l"/>
              </a:tabLst>
            </a:pPr>
            <a:r>
              <a:rPr lang="en-AU" sz="2000" dirty="0">
                <a:latin typeface="Arial" panose="020B0604020202020204" pitchFamily="34" charset="0"/>
                <a:cs typeface="Arial" panose="020B0604020202020204" pitchFamily="34" charset="0"/>
              </a:rPr>
              <a:t>Presented at conferences or published in journals</a:t>
            </a:r>
          </a:p>
          <a:p>
            <a:pPr marL="800100" lvl="2" indent="-342900">
              <a:tabLst>
                <a:tab pos="541338" algn="l"/>
              </a:tabLst>
            </a:pPr>
            <a:r>
              <a:rPr lang="en-AU" sz="2000" dirty="0">
                <a:latin typeface="Arial" panose="020B0604020202020204" pitchFamily="34" charset="0"/>
                <a:cs typeface="Arial" panose="020B0604020202020204" pitchFamily="34" charset="0"/>
              </a:rPr>
              <a:t>Adapted across health services and specialties</a:t>
            </a:r>
          </a:p>
          <a:p>
            <a:pPr marL="800100" lvl="2" indent="-342900">
              <a:tabLst>
                <a:tab pos="541338" algn="l"/>
              </a:tabLst>
            </a:pPr>
            <a:r>
              <a:rPr lang="en-AU" sz="2000" dirty="0">
                <a:latin typeface="Arial" panose="020B0604020202020204" pitchFamily="34" charset="0"/>
                <a:cs typeface="Arial" panose="020B0604020202020204" pitchFamily="34" charset="0"/>
              </a:rPr>
              <a:t>Used as ongoing references or resources </a:t>
            </a:r>
          </a:p>
          <a:p>
            <a:pPr marL="800100" lvl="2" indent="-342900">
              <a:tabLst>
                <a:tab pos="541338" algn="l"/>
              </a:tabLst>
            </a:pPr>
            <a:r>
              <a:rPr lang="en-AU" sz="2000" dirty="0">
                <a:latin typeface="Arial" panose="020B0604020202020204" pitchFamily="34" charset="0"/>
                <a:cs typeface="Arial" panose="020B0604020202020204" pitchFamily="34" charset="0"/>
              </a:rPr>
              <a:t>A career development opportunity </a:t>
            </a:r>
          </a:p>
          <a:p>
            <a:pPr marL="800100" lvl="2" indent="-342900">
              <a:tabLst>
                <a:tab pos="541338" algn="l"/>
              </a:tabLst>
            </a:pPr>
            <a:endParaRPr lang="en-AU" sz="2000" dirty="0">
              <a:latin typeface="Arial" panose="020B0604020202020204" pitchFamily="34" charset="0"/>
              <a:cs typeface="Arial" panose="020B0604020202020204" pitchFamily="34" charset="0"/>
            </a:endParaRPr>
          </a:p>
          <a:p>
            <a:pPr marL="0" lvl="2" indent="0">
              <a:buNone/>
              <a:tabLst>
                <a:tab pos="541338" algn="l"/>
              </a:tabLst>
            </a:pPr>
            <a:r>
              <a:rPr lang="en-AU" sz="2400" dirty="0">
                <a:latin typeface="Arial" panose="020B0604020202020204" pitchFamily="34" charset="0"/>
                <a:cs typeface="Arial" panose="020B0604020202020204" pitchFamily="34" charset="0"/>
              </a:rPr>
              <a:t>RACP has included Evolve implementation activities, including research, in: </a:t>
            </a:r>
          </a:p>
          <a:p>
            <a:pPr marL="800100" lvl="3" indent="-342900">
              <a:tabLst>
                <a:tab pos="541338" algn="l"/>
              </a:tabLst>
            </a:pPr>
            <a:r>
              <a:rPr lang="en-AU" sz="2000" dirty="0">
                <a:latin typeface="Arial" panose="020B0604020202020204" pitchFamily="34" charset="0"/>
                <a:cs typeface="Arial" panose="020B0604020202020204" pitchFamily="34" charset="0"/>
              </a:rPr>
              <a:t>CPD Quality &amp; Safety Training Modules</a:t>
            </a:r>
          </a:p>
          <a:p>
            <a:pPr marL="800100" lvl="3" indent="-342900">
              <a:tabLst>
                <a:tab pos="541338" algn="l"/>
              </a:tabLst>
            </a:pPr>
            <a:r>
              <a:rPr lang="en-AU" sz="2000" dirty="0">
                <a:latin typeface="Arial" panose="020B0604020202020204" pitchFamily="34" charset="0"/>
                <a:cs typeface="Arial" panose="020B0604020202020204" pitchFamily="34" charset="0"/>
              </a:rPr>
              <a:t>Supervisor Training – held at Annual Specialty Society Meetings</a:t>
            </a:r>
          </a:p>
          <a:p>
            <a:endParaRPr lang="en-AU" dirty="0"/>
          </a:p>
        </p:txBody>
      </p:sp>
    </p:spTree>
    <p:extLst>
      <p:ext uri="{BB962C8B-B14F-4D97-AF65-F5344CB8AC3E}">
        <p14:creationId xmlns:p14="http://schemas.microsoft.com/office/powerpoint/2010/main" val="1131499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49DFB4-572A-43F2-992A-09EB63126E91}"/>
              </a:ext>
            </a:extLst>
          </p:cNvPr>
          <p:cNvSpPr txBox="1"/>
          <p:nvPr/>
        </p:nvSpPr>
        <p:spPr>
          <a:xfrm>
            <a:off x="3055412" y="1720840"/>
            <a:ext cx="4761620" cy="3416320"/>
          </a:xfrm>
          <a:prstGeom prst="rect">
            <a:avLst/>
          </a:prstGeom>
          <a:noFill/>
        </p:spPr>
        <p:txBody>
          <a:bodyPr wrap="square" rtlCol="0">
            <a:spAutoFit/>
          </a:bodyPr>
          <a:lstStyle/>
          <a:p>
            <a:pPr marL="0" lvl="1">
              <a:tabLst>
                <a:tab pos="541338" algn="l"/>
              </a:tabLst>
            </a:pPr>
            <a:r>
              <a:rPr lang="en-AU" sz="2400" b="1" dirty="0">
                <a:solidFill>
                  <a:schemeClr val="accent3"/>
                </a:solidFill>
                <a:latin typeface="Arial" panose="020B0604020202020204" pitchFamily="34" charset="0"/>
                <a:cs typeface="Arial" panose="020B0604020202020204" pitchFamily="34" charset="0"/>
              </a:rPr>
              <a:t>Find out more:</a:t>
            </a:r>
          </a:p>
          <a:p>
            <a:r>
              <a:rPr lang="en-AU" sz="2400" dirty="0">
                <a:solidFill>
                  <a:schemeClr val="accent1"/>
                </a:solidFill>
                <a:latin typeface="Arial" panose="020B0604020202020204" pitchFamily="34" charset="0"/>
                <a:cs typeface="Arial" panose="020B0604020202020204" pitchFamily="34" charset="0"/>
              </a:rPr>
              <a:t>www.evolve.edu.au  </a:t>
            </a:r>
          </a:p>
          <a:p>
            <a:endParaRPr lang="en-AU" sz="2400" b="1" dirty="0">
              <a:latin typeface="Arial" panose="020B0604020202020204" pitchFamily="34" charset="0"/>
              <a:cs typeface="Arial" panose="020B0604020202020204" pitchFamily="34" charset="0"/>
            </a:endParaRPr>
          </a:p>
          <a:p>
            <a:r>
              <a:rPr lang="en-AU" sz="2400" b="1" dirty="0">
                <a:solidFill>
                  <a:schemeClr val="accent3"/>
                </a:solidFill>
                <a:latin typeface="Arial" panose="020B0604020202020204" pitchFamily="34" charset="0"/>
                <a:cs typeface="Arial" panose="020B0604020202020204" pitchFamily="34" charset="0"/>
              </a:rPr>
              <a:t>Get in touch:</a:t>
            </a:r>
          </a:p>
          <a:p>
            <a:r>
              <a:rPr lang="en-AU" sz="2400" dirty="0">
                <a:solidFill>
                  <a:schemeClr val="accent1"/>
                </a:solidFill>
                <a:latin typeface="Arial" panose="020B0604020202020204" pitchFamily="34" charset="0"/>
                <a:cs typeface="Arial" panose="020B0604020202020204" pitchFamily="34" charset="0"/>
              </a:rPr>
              <a:t>evolve@racp.edu.au</a:t>
            </a:r>
          </a:p>
          <a:p>
            <a:endParaRPr lang="en-AU" sz="2400" dirty="0">
              <a:latin typeface="Arial" panose="020B0604020202020204" pitchFamily="34" charset="0"/>
              <a:cs typeface="Arial" panose="020B0604020202020204" pitchFamily="34" charset="0"/>
            </a:endParaRPr>
          </a:p>
          <a:p>
            <a:r>
              <a:rPr lang="en-AU" sz="2400" b="1" dirty="0">
                <a:solidFill>
                  <a:schemeClr val="accent3"/>
                </a:solidFill>
                <a:latin typeface="Arial" panose="020B0604020202020204" pitchFamily="34" charset="0"/>
                <a:cs typeface="Arial" panose="020B0604020202020204" pitchFamily="34" charset="0"/>
              </a:rPr>
              <a:t>Talk about it:</a:t>
            </a:r>
          </a:p>
          <a:p>
            <a:r>
              <a:rPr lang="en-AU" sz="2400" dirty="0">
                <a:solidFill>
                  <a:schemeClr val="accent1"/>
                </a:solidFill>
                <a:latin typeface="Arial" panose="020B0604020202020204" pitchFamily="34" charset="0"/>
                <a:cs typeface="Arial" panose="020B0604020202020204" pitchFamily="34" charset="0"/>
              </a:rPr>
              <a:t>@</a:t>
            </a:r>
            <a:r>
              <a:rPr lang="en-AU" sz="2400" dirty="0" err="1">
                <a:solidFill>
                  <a:schemeClr val="accent1"/>
                </a:solidFill>
                <a:latin typeface="Arial" panose="020B0604020202020204" pitchFamily="34" charset="0"/>
                <a:cs typeface="Arial" panose="020B0604020202020204" pitchFamily="34" charset="0"/>
              </a:rPr>
              <a:t>TheRACP</a:t>
            </a:r>
            <a:endParaRPr lang="en-AU" sz="2400" dirty="0">
              <a:solidFill>
                <a:schemeClr val="accent1"/>
              </a:solidFill>
              <a:latin typeface="Arial" panose="020B0604020202020204" pitchFamily="34" charset="0"/>
              <a:cs typeface="Arial" panose="020B0604020202020204" pitchFamily="34" charset="0"/>
            </a:endParaRPr>
          </a:p>
          <a:p>
            <a:r>
              <a:rPr lang="en-AU" sz="2400" dirty="0">
                <a:solidFill>
                  <a:schemeClr val="accent1"/>
                </a:solidFill>
                <a:latin typeface="Arial" panose="020B0604020202020204" pitchFamily="34" charset="0"/>
                <a:cs typeface="Arial" panose="020B0604020202020204" pitchFamily="34" charset="0"/>
              </a:rPr>
              <a:t>#</a:t>
            </a:r>
            <a:r>
              <a:rPr lang="en-AU" sz="2400" dirty="0" err="1">
                <a:solidFill>
                  <a:schemeClr val="accent1"/>
                </a:solidFill>
                <a:latin typeface="Arial" panose="020B0604020202020204" pitchFamily="34" charset="0"/>
                <a:cs typeface="Arial" panose="020B0604020202020204" pitchFamily="34" charset="0"/>
              </a:rPr>
              <a:t>racpEvolve</a:t>
            </a:r>
            <a:endParaRPr lang="en-AU" sz="2000" dirty="0">
              <a:solidFill>
                <a:schemeClr val="accent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0EDE9E6-DFE2-4B45-9A1F-D822C5057733}"/>
              </a:ext>
            </a:extLst>
          </p:cNvPr>
          <p:cNvPicPr>
            <a:picLocks noChangeAspect="1"/>
          </p:cNvPicPr>
          <p:nvPr/>
        </p:nvPicPr>
        <p:blipFill>
          <a:blip r:embed="rId3"/>
          <a:stretch>
            <a:fillRect/>
          </a:stretch>
        </p:blipFill>
        <p:spPr>
          <a:xfrm>
            <a:off x="7366271" y="1744488"/>
            <a:ext cx="2310248" cy="3392672"/>
          </a:xfrm>
          <a:prstGeom prst="rect">
            <a:avLst/>
          </a:prstGeom>
          <a:ln w="3175" cap="sq" cmpd="sng">
            <a:solidFill>
              <a:srgbClr val="4472C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73512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0AED-4B08-4983-9C0F-AC038735FB0A}"/>
              </a:ext>
            </a:extLst>
          </p:cNvPr>
          <p:cNvSpPr>
            <a:spLocks noGrp="1"/>
          </p:cNvSpPr>
          <p:nvPr>
            <p:ph type="title"/>
          </p:nvPr>
        </p:nvSpPr>
        <p:spPr/>
        <p:txBody>
          <a:bodyPr>
            <a:normAutofit fontScale="90000"/>
          </a:bodyPr>
          <a:lstStyle/>
          <a:p>
            <a:r>
              <a:rPr lang="en-AU" dirty="0"/>
              <a:t>Please only use these images for Evolve presentations</a:t>
            </a:r>
          </a:p>
        </p:txBody>
      </p:sp>
      <p:sp>
        <p:nvSpPr>
          <p:cNvPr id="3" name="Content Placeholder 2">
            <a:extLst>
              <a:ext uri="{FF2B5EF4-FFF2-40B4-BE49-F238E27FC236}">
                <a16:creationId xmlns:a16="http://schemas.microsoft.com/office/drawing/2014/main" id="{8864591E-92D9-4941-BFA3-72536E84F0ED}"/>
              </a:ext>
            </a:extLst>
          </p:cNvPr>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E3A0CD3B-F9CA-45BA-BCEE-EE690CD6E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834" y="1489723"/>
            <a:ext cx="2900892" cy="4351338"/>
          </a:xfrm>
          <a:prstGeom prst="rect">
            <a:avLst/>
          </a:prstGeom>
        </p:spPr>
      </p:pic>
      <p:pic>
        <p:nvPicPr>
          <p:cNvPr id="6" name="Picture 5">
            <a:extLst>
              <a:ext uri="{FF2B5EF4-FFF2-40B4-BE49-F238E27FC236}">
                <a16:creationId xmlns:a16="http://schemas.microsoft.com/office/drawing/2014/main" id="{5F854FD3-6B9A-44DC-97F0-8BB28F4C8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766" y="1350341"/>
            <a:ext cx="2997014" cy="4490720"/>
          </a:xfrm>
          <a:prstGeom prst="rect">
            <a:avLst/>
          </a:prstGeom>
        </p:spPr>
      </p:pic>
    </p:spTree>
    <p:extLst>
      <p:ext uri="{BB962C8B-B14F-4D97-AF65-F5344CB8AC3E}">
        <p14:creationId xmlns:p14="http://schemas.microsoft.com/office/powerpoint/2010/main" val="108392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45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E218-7D2F-4646-9989-8DAA0DD8A1CB}"/>
              </a:ext>
            </a:extLst>
          </p:cNvPr>
          <p:cNvSpPr>
            <a:spLocks noGrp="1"/>
          </p:cNvSpPr>
          <p:nvPr>
            <p:ph type="ctrTitle"/>
          </p:nvPr>
        </p:nvSpPr>
        <p:spPr/>
        <p:txBody>
          <a:bodyPr/>
          <a:lstStyle/>
          <a:p>
            <a:r>
              <a:rPr lang="en-AU" dirty="0"/>
              <a:t>Evolve</a:t>
            </a:r>
          </a:p>
        </p:txBody>
      </p:sp>
      <p:sp>
        <p:nvSpPr>
          <p:cNvPr id="3" name="Subtitle 2">
            <a:extLst>
              <a:ext uri="{FF2B5EF4-FFF2-40B4-BE49-F238E27FC236}">
                <a16:creationId xmlns:a16="http://schemas.microsoft.com/office/drawing/2014/main" id="{1C0F54DC-7264-4EC5-86D4-DFFB492017F1}"/>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83665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D4993-5DF7-4C4D-AC2C-81B98C65948F}"/>
              </a:ext>
            </a:extLst>
          </p:cNvPr>
          <p:cNvSpPr>
            <a:spLocks noGrp="1"/>
          </p:cNvSpPr>
          <p:nvPr>
            <p:ph type="title"/>
          </p:nvPr>
        </p:nvSpPr>
        <p:spPr/>
        <p:txBody>
          <a:bodyPr/>
          <a:lstStyle/>
          <a:p>
            <a:r>
              <a:rPr lang="en-AU"/>
              <a:t>What is Evolve?</a:t>
            </a:r>
            <a:endParaRPr lang="en-AU" dirty="0"/>
          </a:p>
        </p:txBody>
      </p:sp>
      <p:sp>
        <p:nvSpPr>
          <p:cNvPr id="5" name="Content Placeholder 4">
            <a:extLst>
              <a:ext uri="{FF2B5EF4-FFF2-40B4-BE49-F238E27FC236}">
                <a16:creationId xmlns:a16="http://schemas.microsoft.com/office/drawing/2014/main" id="{77519A22-7413-4703-A543-9564ED33CD08}"/>
              </a:ext>
            </a:extLst>
          </p:cNvPr>
          <p:cNvSpPr>
            <a:spLocks noGrp="1"/>
          </p:cNvSpPr>
          <p:nvPr>
            <p:ph idx="1"/>
          </p:nvPr>
        </p:nvSpPr>
        <p:spPr/>
        <p:txBody>
          <a:bodyPr>
            <a:normAutofit fontScale="92500" lnSpcReduction="20000"/>
          </a:bodyPr>
          <a:lstStyle/>
          <a:p>
            <a:r>
              <a:rPr lang="en-AU" dirty="0"/>
              <a:t>As part of a global movement, Evolve is a flagship initiative led by physicians and the Royal Australasian College of Physicians (RACP) to drive high-value, high-quality care in Australia and New Zealand. </a:t>
            </a:r>
          </a:p>
          <a:p>
            <a:endParaRPr lang="en-AU" dirty="0"/>
          </a:p>
          <a:p>
            <a:r>
              <a:rPr lang="en-AU" dirty="0"/>
              <a:t>The RACP through Evolve is a founding member of Choosing Wisely in Australia and New Zealand, with all </a:t>
            </a:r>
            <a:r>
              <a:rPr lang="en-AU" dirty="0">
                <a:hlinkClick r:id="rId3"/>
              </a:rPr>
              <a:t>Evolve ‘Top-Five’ recommendations</a:t>
            </a:r>
            <a:r>
              <a:rPr lang="en-AU" dirty="0"/>
              <a:t> part of the Choosing Wisely campaign.</a:t>
            </a:r>
          </a:p>
          <a:p>
            <a:endParaRPr lang="en-AU" dirty="0"/>
          </a:p>
          <a:p>
            <a:r>
              <a:rPr lang="en-AU" dirty="0"/>
              <a:t>Evolve works with specialties to identify their ‘Top-Five’ clinical practices that, in particular circumstances, may:</a:t>
            </a:r>
          </a:p>
          <a:p>
            <a:pPr lvl="1"/>
            <a:r>
              <a:rPr lang="en-AU" dirty="0"/>
              <a:t>be overused,</a:t>
            </a:r>
          </a:p>
          <a:p>
            <a:pPr lvl="1"/>
            <a:r>
              <a:rPr lang="en-AU" dirty="0"/>
              <a:t>provide little or no benefit, or</a:t>
            </a:r>
          </a:p>
          <a:p>
            <a:pPr lvl="1"/>
            <a:r>
              <a:rPr lang="en-AU" dirty="0"/>
              <a:t>cause unnecessary harm.</a:t>
            </a:r>
          </a:p>
          <a:p>
            <a:endParaRPr lang="en-AU" dirty="0"/>
          </a:p>
        </p:txBody>
      </p:sp>
    </p:spTree>
    <p:extLst>
      <p:ext uri="{BB962C8B-B14F-4D97-AF65-F5344CB8AC3E}">
        <p14:creationId xmlns:p14="http://schemas.microsoft.com/office/powerpoint/2010/main" val="383384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8F52-2A49-4AC5-8666-AC3EBE629353}"/>
              </a:ext>
            </a:extLst>
          </p:cNvPr>
          <p:cNvSpPr>
            <a:spLocks noGrp="1"/>
          </p:cNvSpPr>
          <p:nvPr>
            <p:ph type="title"/>
          </p:nvPr>
        </p:nvSpPr>
        <p:spPr/>
        <p:txBody>
          <a:bodyPr/>
          <a:lstStyle/>
          <a:p>
            <a:r>
              <a:rPr lang="en-AU" dirty="0"/>
              <a:t>How common is low-value care?</a:t>
            </a:r>
          </a:p>
        </p:txBody>
      </p:sp>
      <p:sp>
        <p:nvSpPr>
          <p:cNvPr id="3" name="Content Placeholder 2">
            <a:extLst>
              <a:ext uri="{FF2B5EF4-FFF2-40B4-BE49-F238E27FC236}">
                <a16:creationId xmlns:a16="http://schemas.microsoft.com/office/drawing/2014/main" id="{DC589C19-266F-43EC-91FD-6125C8BB8E6E}"/>
              </a:ext>
            </a:extLst>
          </p:cNvPr>
          <p:cNvSpPr>
            <a:spLocks noGrp="1"/>
          </p:cNvSpPr>
          <p:nvPr>
            <p:ph idx="1"/>
          </p:nvPr>
        </p:nvSpPr>
        <p:spPr/>
        <p:txBody>
          <a:bodyPr/>
          <a:lstStyle/>
          <a:p>
            <a:pPr marL="342900" lvl="0" indent="-342900" defTabSz="457200">
              <a:spcBef>
                <a:spcPct val="20000"/>
              </a:spcBef>
              <a:spcAft>
                <a:spcPts val="1200"/>
              </a:spcAft>
              <a:buFont typeface="Arial"/>
              <a:buChar char="•"/>
            </a:pPr>
            <a:r>
              <a:rPr lang="en-US" sz="3200" dirty="0">
                <a:solidFill>
                  <a:prstClr val="black"/>
                </a:solidFill>
                <a:cs typeface="Arial"/>
              </a:rPr>
              <a:t>High rates of low-value care are well documented in wealthy countries, across a wide range of specialties. </a:t>
            </a:r>
            <a:r>
              <a:rPr lang="en-US" dirty="0">
                <a:solidFill>
                  <a:prstClr val="black"/>
                </a:solidFill>
                <a:cs typeface="Arial"/>
              </a:rPr>
              <a:t>(Brownlee et al. 2017)</a:t>
            </a:r>
          </a:p>
          <a:p>
            <a:pPr marL="342900" lvl="0" indent="-342900" defTabSz="457200">
              <a:spcBef>
                <a:spcPct val="20000"/>
              </a:spcBef>
              <a:spcAft>
                <a:spcPts val="1200"/>
              </a:spcAft>
              <a:buFont typeface="Arial"/>
              <a:buChar char="•"/>
            </a:pPr>
            <a:r>
              <a:rPr lang="en-AU" sz="3200" dirty="0">
                <a:solidFill>
                  <a:prstClr val="black"/>
                </a:solidFill>
                <a:cs typeface="Arial"/>
              </a:rPr>
              <a:t>30-50% of trials of established practices show little to no benefit. </a:t>
            </a:r>
            <a:r>
              <a:rPr lang="en-AU" dirty="0">
                <a:solidFill>
                  <a:prstClr val="black"/>
                </a:solidFill>
                <a:cs typeface="Arial"/>
              </a:rPr>
              <a:t>(</a:t>
            </a:r>
            <a:r>
              <a:rPr lang="en-AU" dirty="0" err="1">
                <a:solidFill>
                  <a:prstClr val="black"/>
                </a:solidFill>
                <a:cs typeface="Arial"/>
              </a:rPr>
              <a:t>Prassad</a:t>
            </a:r>
            <a:r>
              <a:rPr lang="en-AU" dirty="0">
                <a:solidFill>
                  <a:prstClr val="black"/>
                </a:solidFill>
                <a:cs typeface="Arial"/>
              </a:rPr>
              <a:t> et. 2011)</a:t>
            </a:r>
          </a:p>
          <a:p>
            <a:pPr marL="342900" lvl="0" indent="-342900" defTabSz="457200">
              <a:spcBef>
                <a:spcPct val="20000"/>
              </a:spcBef>
              <a:spcAft>
                <a:spcPts val="1200"/>
              </a:spcAft>
              <a:buFont typeface="Arial"/>
              <a:buChar char="•"/>
            </a:pPr>
            <a:r>
              <a:rPr lang="en-US" sz="3200" dirty="0">
                <a:solidFill>
                  <a:prstClr val="black"/>
                </a:solidFill>
                <a:cs typeface="Arial"/>
              </a:rPr>
              <a:t>Worldwide, overuse of individual services can be as high as 89%. </a:t>
            </a:r>
            <a:r>
              <a:rPr lang="en-US" dirty="0">
                <a:solidFill>
                  <a:prstClr val="black"/>
                </a:solidFill>
                <a:cs typeface="Arial"/>
              </a:rPr>
              <a:t>(Brownlee et al. 2017)</a:t>
            </a:r>
          </a:p>
          <a:p>
            <a:endParaRPr lang="en-AU" dirty="0"/>
          </a:p>
        </p:txBody>
      </p:sp>
    </p:spTree>
    <p:extLst>
      <p:ext uri="{BB962C8B-B14F-4D97-AF65-F5344CB8AC3E}">
        <p14:creationId xmlns:p14="http://schemas.microsoft.com/office/powerpoint/2010/main" val="98833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7180-2970-4C4F-BF9B-2F877869218B}"/>
              </a:ext>
            </a:extLst>
          </p:cNvPr>
          <p:cNvSpPr>
            <a:spLocks noGrp="1"/>
          </p:cNvSpPr>
          <p:nvPr>
            <p:ph type="title"/>
          </p:nvPr>
        </p:nvSpPr>
        <p:spPr/>
        <p:txBody>
          <a:bodyPr>
            <a:noAutofit/>
          </a:bodyPr>
          <a:lstStyle/>
          <a:p>
            <a:r>
              <a:rPr lang="en-AU" sz="3200" dirty="0"/>
              <a:t>Examples of low-value care in specialist practice</a:t>
            </a:r>
          </a:p>
        </p:txBody>
      </p:sp>
      <p:sp>
        <p:nvSpPr>
          <p:cNvPr id="3" name="Content Placeholder 2">
            <a:extLst>
              <a:ext uri="{FF2B5EF4-FFF2-40B4-BE49-F238E27FC236}">
                <a16:creationId xmlns:a16="http://schemas.microsoft.com/office/drawing/2014/main" id="{1C3EC486-54C2-4544-A544-90242A46FB32}"/>
              </a:ext>
            </a:extLst>
          </p:cNvPr>
          <p:cNvSpPr>
            <a:spLocks noGrp="1"/>
          </p:cNvSpPr>
          <p:nvPr>
            <p:ph idx="1"/>
          </p:nvPr>
        </p:nvSpPr>
        <p:spPr/>
        <p:txBody>
          <a:bodyPr>
            <a:normAutofit fontScale="85000" lnSpcReduction="10000"/>
          </a:bodyPr>
          <a:lstStyle/>
          <a:p>
            <a:pPr marL="342900" lvl="0" indent="-342900" defTabSz="457200">
              <a:spcBef>
                <a:spcPct val="20000"/>
              </a:spcBef>
              <a:spcAft>
                <a:spcPts val="1200"/>
              </a:spcAft>
              <a:buFont typeface="Arial" panose="020B0604020202020204" pitchFamily="34" charset="0"/>
              <a:buChar char="•"/>
            </a:pPr>
            <a:r>
              <a:rPr lang="en-AU" sz="2600" dirty="0">
                <a:solidFill>
                  <a:prstClr val="black"/>
                </a:solidFill>
                <a:cs typeface="Arial"/>
              </a:rPr>
              <a:t>X-rays or other imaging for acute low-back pain without red flags</a:t>
            </a:r>
          </a:p>
          <a:p>
            <a:pPr marL="342900" lvl="0" indent="-342900" defTabSz="457200">
              <a:spcBef>
                <a:spcPct val="20000"/>
              </a:spcBef>
              <a:spcAft>
                <a:spcPts val="1200"/>
              </a:spcAft>
              <a:buFont typeface="Arial"/>
              <a:buChar char="•"/>
            </a:pPr>
            <a:r>
              <a:rPr lang="en-AU" sz="2600" dirty="0">
                <a:solidFill>
                  <a:prstClr val="black"/>
                </a:solidFill>
                <a:cs typeface="Arial"/>
              </a:rPr>
              <a:t>Using medicines when a safer, more effective non-drug strategy available</a:t>
            </a:r>
          </a:p>
          <a:p>
            <a:pPr marL="342900" lvl="0" indent="-342900" defTabSz="457200">
              <a:spcBef>
                <a:spcPct val="20000"/>
              </a:spcBef>
              <a:spcAft>
                <a:spcPts val="1200"/>
              </a:spcAft>
              <a:buFont typeface="Arial"/>
              <a:buChar char="•"/>
            </a:pPr>
            <a:r>
              <a:rPr lang="en-AU" sz="2600" dirty="0">
                <a:solidFill>
                  <a:prstClr val="black"/>
                </a:solidFill>
                <a:cs typeface="Arial"/>
              </a:rPr>
              <a:t>Antibiotics for uncomplicated upper respiratory tract infections</a:t>
            </a:r>
          </a:p>
          <a:p>
            <a:pPr marL="342900" lvl="0" indent="-342900" defTabSz="457200">
              <a:spcBef>
                <a:spcPct val="20000"/>
              </a:spcBef>
              <a:spcAft>
                <a:spcPts val="1200"/>
              </a:spcAft>
              <a:buFont typeface="Arial"/>
              <a:buChar char="•"/>
            </a:pPr>
            <a:r>
              <a:rPr lang="en-AU" sz="2600" dirty="0">
                <a:solidFill>
                  <a:prstClr val="black"/>
                </a:solidFill>
                <a:cs typeface="Arial"/>
              </a:rPr>
              <a:t>Long-term use of proton pump inhibitors (PPIs) without seeking to cut down to lowest-effective dose or ceasing therapy</a:t>
            </a:r>
          </a:p>
          <a:p>
            <a:pPr marL="342900" lvl="0" indent="-342900" defTabSz="457200">
              <a:spcBef>
                <a:spcPct val="20000"/>
              </a:spcBef>
              <a:spcAft>
                <a:spcPts val="1200"/>
              </a:spcAft>
              <a:buFont typeface="Arial"/>
              <a:buChar char="•"/>
            </a:pPr>
            <a:r>
              <a:rPr lang="en-AU" sz="2600" dirty="0">
                <a:solidFill>
                  <a:prstClr val="black"/>
                </a:solidFill>
                <a:cs typeface="Arial"/>
              </a:rPr>
              <a:t>Abdominal or chest X-rays for diagnosis of non-specific abdominal pain or asthma in children </a:t>
            </a:r>
          </a:p>
          <a:p>
            <a:pPr marL="342900" lvl="0" indent="-342900" defTabSz="457200">
              <a:spcBef>
                <a:spcPct val="20000"/>
              </a:spcBef>
              <a:spcAft>
                <a:spcPts val="1200"/>
              </a:spcAft>
              <a:buFont typeface="Arial"/>
              <a:buChar char="•"/>
            </a:pPr>
            <a:r>
              <a:rPr lang="en-AU" sz="2600" dirty="0">
                <a:solidFill>
                  <a:prstClr val="black"/>
                </a:solidFill>
                <a:cs typeface="Arial"/>
              </a:rPr>
              <a:t>Testosterone therapy unless evidence of proven deficiency </a:t>
            </a:r>
          </a:p>
          <a:p>
            <a:endParaRPr lang="en-AU" dirty="0"/>
          </a:p>
        </p:txBody>
      </p:sp>
    </p:spTree>
    <p:extLst>
      <p:ext uri="{BB962C8B-B14F-4D97-AF65-F5344CB8AC3E}">
        <p14:creationId xmlns:p14="http://schemas.microsoft.com/office/powerpoint/2010/main" val="3396547984"/>
      </p:ext>
    </p:extLst>
  </p:cSld>
  <p:clrMapOvr>
    <a:masterClrMapping/>
  </p:clrMapOvr>
</p:sld>
</file>

<file path=ppt/theme/theme1.xml><?xml version="1.0" encoding="utf-8"?>
<a:theme xmlns:a="http://schemas.openxmlformats.org/drawingml/2006/main" name="Office Theme">
  <a:themeElements>
    <a:clrScheme name="Evolve">
      <a:dk1>
        <a:srgbClr val="00427B"/>
      </a:dk1>
      <a:lt1>
        <a:srgbClr val="FFFFFF"/>
      </a:lt1>
      <a:dk2>
        <a:srgbClr val="4D849F"/>
      </a:dk2>
      <a:lt2>
        <a:srgbClr val="E7E6E6"/>
      </a:lt2>
      <a:accent1>
        <a:srgbClr val="3A3838"/>
      </a:accent1>
      <a:accent2>
        <a:srgbClr val="70685B"/>
      </a:accent2>
      <a:accent3>
        <a:srgbClr val="00807C"/>
      </a:accent3>
      <a:accent4>
        <a:srgbClr val="E8BB64"/>
      </a:accent4>
      <a:accent5>
        <a:srgbClr val="00807C"/>
      </a:accent5>
      <a:accent6>
        <a:srgbClr val="4D849F"/>
      </a:accent6>
      <a:hlink>
        <a:srgbClr val="5B9BD5"/>
      </a:hlink>
      <a:folHlink>
        <a:srgbClr val="2E75B5"/>
      </a:folHlink>
    </a:clrScheme>
    <a:fontScheme name="Evol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0136C28A1EED449FDD3E23C62CC2CD" ma:contentTypeVersion="19" ma:contentTypeDescription="Create a new document." ma:contentTypeScope="" ma:versionID="067ad81a764ae9325a5020d9275013bf">
  <xsd:schema xmlns:xsd="http://www.w3.org/2001/XMLSchema" xmlns:xs="http://www.w3.org/2001/XMLSchema" xmlns:p="http://schemas.microsoft.com/office/2006/metadata/properties" xmlns:ns2="d2b77992-edc4-4e3d-b841-c040245cd929" xmlns:ns3="23ddd30f-3d90-4466-aaea-944d9856b714" targetNamespace="http://schemas.microsoft.com/office/2006/metadata/properties" ma:root="true" ma:fieldsID="057ef6c575d5fcdddf0e43ae3a3ecbd1" ns2:_="" ns3:_="">
    <xsd:import namespace="d2b77992-edc4-4e3d-b841-c040245cd929"/>
    <xsd:import namespace="23ddd30f-3d90-4466-aaea-944d9856b7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ShortDescription_x002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77992-edc4-4e3d-b841-c040245cd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ShortDescription_x002e_" ma:index="26" nillable="true" ma:displayName="Short Description." ma:description="Include a short description of the document here to help navigation.&#10;Use Editi in grid view to add notes" ma:format="Dropdown" ma:internalName="ShortDescription_x002e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dd30f-3d90-4466-aaea-944d9856b7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e690a86-2ce1-4748-a335-18bb167dec16}" ma:internalName="TaxCatchAll" ma:showField="CatchAllData" ma:web="23ddd30f-3d90-4466-aaea-944d9856b7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ddd30f-3d90-4466-aaea-944d9856b714" xsi:nil="true"/>
    <ShortDescription_x002e_ xmlns="d2b77992-edc4-4e3d-b841-c040245cd929" xsi:nil="true"/>
    <lcf76f155ced4ddcb4097134ff3c332f xmlns="d2b77992-edc4-4e3d-b841-c040245cd9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E714C5-4C7C-4E53-9B3D-27390C37D0E2}"/>
</file>

<file path=customXml/itemProps2.xml><?xml version="1.0" encoding="utf-8"?>
<ds:datastoreItem xmlns:ds="http://schemas.openxmlformats.org/officeDocument/2006/customXml" ds:itemID="{9C062C35-7697-441C-A0E7-9D59AA0A2A8C}"/>
</file>

<file path=customXml/itemProps3.xml><?xml version="1.0" encoding="utf-8"?>
<ds:datastoreItem xmlns:ds="http://schemas.openxmlformats.org/officeDocument/2006/customXml" ds:itemID="{2DFC4304-D44B-4226-AD5C-B7EF6396ED48}"/>
</file>

<file path=docProps/app.xml><?xml version="1.0" encoding="utf-8"?>
<Properties xmlns="http://schemas.openxmlformats.org/officeDocument/2006/extended-properties" xmlns:vt="http://schemas.openxmlformats.org/officeDocument/2006/docPropsVTypes">
  <Template/>
  <TotalTime>5186</TotalTime>
  <Words>2507</Words>
  <Application>Microsoft Office PowerPoint</Application>
  <PresentationFormat>Widescreen</PresentationFormat>
  <Paragraphs>270</Paragraphs>
  <Slides>31</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Using these slides</vt:lpstr>
      <vt:lpstr>Evolve Colours</vt:lpstr>
      <vt:lpstr>Please only use these images for Evolve presentations</vt:lpstr>
      <vt:lpstr>Please only use these images for Evolve presentations</vt:lpstr>
      <vt:lpstr>PowerPoint Presentation</vt:lpstr>
      <vt:lpstr>Evolve</vt:lpstr>
      <vt:lpstr>What is Evolve?</vt:lpstr>
      <vt:lpstr>How common is low-value care?</vt:lpstr>
      <vt:lpstr>Examples of low-value care in specialist practice</vt:lpstr>
      <vt:lpstr>What is high-value care?</vt:lpstr>
      <vt:lpstr>What does Evolve mean for physicians?</vt:lpstr>
      <vt:lpstr>Evolve Top-5 Recommendations</vt:lpstr>
      <vt:lpstr>Developing Evolve Recommendations </vt:lpstr>
      <vt:lpstr>Evolve Top-5 Recommendations</vt:lpstr>
      <vt:lpstr>Clinical decision making</vt:lpstr>
      <vt:lpstr>Reflecting on clinical practice</vt:lpstr>
      <vt:lpstr>What influences clinical decisions?</vt:lpstr>
      <vt:lpstr>Recommendation limitations</vt:lpstr>
      <vt:lpstr>Cognitive biases and low-value care</vt:lpstr>
      <vt:lpstr>Cognitive biases and low-value care</vt:lpstr>
      <vt:lpstr>Examples of cognitive bias in medicine</vt:lpstr>
      <vt:lpstr>Examples of cognitive bias in medicine</vt:lpstr>
      <vt:lpstr>Reducing low-value care</vt:lpstr>
      <vt:lpstr>Increasing high-value care</vt:lpstr>
      <vt:lpstr>Increasing high-value care</vt:lpstr>
      <vt:lpstr>Increasing high-value care</vt:lpstr>
      <vt:lpstr>Increasing high-value care</vt:lpstr>
      <vt:lpstr>How physicians can be involved with Evolve</vt:lpstr>
      <vt:lpstr>How physicians can be involved with Evolve</vt:lpstr>
      <vt:lpstr>Evolve 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Raphaelle Kelly</dc:creator>
  <cp:lastModifiedBy>Gemma Altinger</cp:lastModifiedBy>
  <cp:revision>158</cp:revision>
  <dcterms:created xsi:type="dcterms:W3CDTF">2018-04-10T03:31:39Z</dcterms:created>
  <dcterms:modified xsi:type="dcterms:W3CDTF">2022-02-16T03:28:11Z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0x010100420136C28A1EED449FDD3E23C62CC2CD</vt:lpwstr>
  </property>
</Properties>
</file>